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426" r:id="rId2"/>
    <p:sldId id="292" r:id="rId3"/>
    <p:sldId id="294" r:id="rId4"/>
    <p:sldId id="378" r:id="rId5"/>
    <p:sldId id="423" r:id="rId6"/>
    <p:sldId id="328" r:id="rId7"/>
    <p:sldId id="329" r:id="rId8"/>
    <p:sldId id="330" r:id="rId9"/>
    <p:sldId id="331" r:id="rId10"/>
    <p:sldId id="332" r:id="rId11"/>
    <p:sldId id="333" r:id="rId12"/>
    <p:sldId id="334" r:id="rId13"/>
    <p:sldId id="379" r:id="rId14"/>
    <p:sldId id="335" r:id="rId15"/>
    <p:sldId id="337" r:id="rId16"/>
    <p:sldId id="336" r:id="rId17"/>
    <p:sldId id="338" r:id="rId18"/>
    <p:sldId id="339" r:id="rId19"/>
    <p:sldId id="380" r:id="rId20"/>
    <p:sldId id="381" r:id="rId21"/>
    <p:sldId id="382" r:id="rId22"/>
    <p:sldId id="383" r:id="rId23"/>
    <p:sldId id="384" r:id="rId24"/>
    <p:sldId id="385" r:id="rId25"/>
    <p:sldId id="386" r:id="rId26"/>
    <p:sldId id="429" r:id="rId27"/>
    <p:sldId id="427" r:id="rId28"/>
    <p:sldId id="428" r:id="rId29"/>
    <p:sldId id="387" r:id="rId30"/>
    <p:sldId id="388" r:id="rId31"/>
    <p:sldId id="389" r:id="rId32"/>
    <p:sldId id="421" r:id="rId33"/>
    <p:sldId id="390" r:id="rId34"/>
    <p:sldId id="391" r:id="rId35"/>
    <p:sldId id="392" r:id="rId36"/>
    <p:sldId id="393" r:id="rId37"/>
    <p:sldId id="394" r:id="rId38"/>
    <p:sldId id="395" r:id="rId39"/>
    <p:sldId id="396" r:id="rId40"/>
    <p:sldId id="397" r:id="rId41"/>
    <p:sldId id="398" r:id="rId42"/>
    <p:sldId id="399" r:id="rId43"/>
    <p:sldId id="425" r:id="rId44"/>
    <p:sldId id="400" r:id="rId45"/>
    <p:sldId id="402" r:id="rId46"/>
    <p:sldId id="403" r:id="rId47"/>
    <p:sldId id="404" r:id="rId48"/>
    <p:sldId id="405" r:id="rId49"/>
    <p:sldId id="406" r:id="rId50"/>
    <p:sldId id="407" r:id="rId51"/>
    <p:sldId id="408" r:id="rId52"/>
    <p:sldId id="409" r:id="rId53"/>
    <p:sldId id="424" r:id="rId54"/>
    <p:sldId id="410" r:id="rId55"/>
    <p:sldId id="412" r:id="rId56"/>
    <p:sldId id="413" r:id="rId57"/>
    <p:sldId id="414" r:id="rId58"/>
    <p:sldId id="415" r:id="rId59"/>
    <p:sldId id="376" r:id="rId60"/>
    <p:sldId id="422" r:id="rId61"/>
  </p:sldIdLst>
  <p:sldSz cx="12192000" cy="6858000"/>
  <p:notesSz cx="6858000" cy="9144000"/>
  <p:embeddedFontLst>
    <p:embeddedFont>
      <p:font typeface="楷体_GB2312" panose="02010600030101010101" charset="-122"/>
      <p:regular r:id="rId63"/>
    </p:embeddedFont>
    <p:embeddedFont>
      <p:font typeface="Arial Black" panose="020B0A04020102020204" pitchFamily="34" charset="0"/>
      <p:bold r:id="rId64"/>
    </p:embeddedFont>
    <p:embeddedFont>
      <p:font typeface="Calibri" panose="020F0502020204030204" pitchFamily="34" charset="0"/>
      <p:regular r:id="rId65"/>
      <p:bold r:id="rId66"/>
      <p:italic r:id="rId67"/>
      <p:boldItalic r:id="rId68"/>
    </p:embeddedFont>
    <p:embeddedFont>
      <p:font typeface="MingLiU" panose="02020509000000000000" pitchFamily="49" charset="-120"/>
      <p:regular r:id="rId69"/>
    </p:embeddedFont>
    <p:embeddedFont>
      <p:font typeface="Tahoma" panose="020B0604030504040204" pitchFamily="34" charset="0"/>
      <p:regular r:id="rId70"/>
      <p:bold r:id="rId71"/>
    </p:embeddedFont>
    <p:embeddedFont>
      <p:font typeface="Wingdings 2" panose="05020102010507070707" pitchFamily="18" charset="2"/>
      <p:regular r:id="rId72"/>
    </p:embeddedFont>
    <p:embeddedFont>
      <p:font typeface="Yu Gothic UI" panose="020B0500000000000000" pitchFamily="34" charset="-128"/>
      <p:regular r:id="rId73"/>
      <p:bold r:id="rId74"/>
    </p:embeddedFont>
    <p:embeddedFont>
      <p:font typeface="等线" panose="02010600030101010101" pitchFamily="2" charset="-122"/>
      <p:regular r:id="rId75"/>
      <p:bold r:id="rId76"/>
    </p:embeddedFont>
    <p:embeddedFont>
      <p:font typeface="等线 Light" panose="02010600030101010101" pitchFamily="2" charset="-122"/>
      <p:regular r:id="rId77"/>
    </p:embeddedFont>
    <p:embeddedFont>
      <p:font typeface="黑体" panose="02010609060101010101" pitchFamily="49" charset="-122"/>
      <p:regular r:id="rId78"/>
    </p:embeddedFont>
    <p:embeddedFont>
      <p:font typeface="隶书" panose="02010509060101010101" pitchFamily="49" charset="-122"/>
      <p:regular r:id="rId79"/>
    </p:embeddedFont>
    <p:embeddedFont>
      <p:font typeface="微软雅黑" panose="020B0503020204020204" pitchFamily="34" charset="-122"/>
      <p:regular r:id="rId80"/>
      <p:bold r:id="rId81"/>
    </p:embeddedFont>
    <p:embeddedFont>
      <p:font typeface="幼圆" panose="02010509060101010101" pitchFamily="49" charset="-122"/>
      <p:regular r:id="rId82"/>
    </p:embeddedFont>
  </p:embeddedFontLst>
  <p:defaultText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B4"/>
    <a:srgbClr val="E6E6E6"/>
    <a:srgbClr val="007076"/>
    <a:srgbClr val="00E3EE"/>
    <a:srgbClr val="3A8F94"/>
    <a:srgbClr val="07AD76"/>
    <a:srgbClr val="09AB81"/>
    <a:srgbClr val="3CCAE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83" autoAdjust="0"/>
    <p:restoredTop sz="94719" autoAdjust="0"/>
  </p:normalViewPr>
  <p:slideViewPr>
    <p:cSldViewPr snapToGrid="0">
      <p:cViewPr varScale="1">
        <p:scale>
          <a:sx n="75" d="100"/>
          <a:sy n="75" d="100"/>
        </p:scale>
        <p:origin x="46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font" Target="fonts/font2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2F023A-243A-423F-A271-2E2A4884FCDF}" type="datetimeFigureOut">
              <a:rPr lang="zh-CN" altLang="en-US" smtClean="0"/>
              <a:pPr/>
              <a:t>2023/6/14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97A0B1-CF24-4492-88FF-DB5D8173AF63}" type="slidenum">
              <a:rPr lang="zh-CN" altLang="en-US" smtClean="0"/>
              <a:pPr/>
              <a:t>‹#›</a:t>
            </a:fld>
            <a:endParaRPr lang="zh-CN" altLang="en-US"/>
          </a:p>
        </p:txBody>
      </p:sp>
    </p:spTree>
    <p:extLst>
      <p:ext uri="{BB962C8B-B14F-4D97-AF65-F5344CB8AC3E}">
        <p14:creationId xmlns:p14="http://schemas.microsoft.com/office/powerpoint/2010/main" val="197688651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zh-CN" altLang="pt-BR" dirty="0"/>
              <a:t>汉诺塔（</a:t>
            </a:r>
            <a:r>
              <a:rPr lang="pt-BR" altLang="zh-CN" dirty="0"/>
              <a:t>Towers of Hanoi</a:t>
            </a:r>
            <a:r>
              <a:rPr lang="zh-CN" altLang="pt-BR" dirty="0"/>
              <a:t>）问题来自印度的一个古老的传说：印度教的主神梵天在创造世界的时候，在世界中心贝拿勒斯（在印度北部）的圣庙里，一块黄铜板上插着</a:t>
            </a:r>
            <a:r>
              <a:rPr lang="pt-BR" altLang="zh-CN" dirty="0"/>
              <a:t>3</a:t>
            </a:r>
            <a:r>
              <a:rPr lang="zh-CN" altLang="pt-BR" dirty="0"/>
              <a:t>根宝石针（</a:t>
            </a:r>
            <a:r>
              <a:rPr lang="pt-BR" altLang="zh-CN" dirty="0"/>
              <a:t>3</a:t>
            </a:r>
            <a:r>
              <a:rPr lang="zh-CN" altLang="pt-BR" dirty="0"/>
              <a:t>个塔柱），在其中一根针上从下到上地穿好了由大到小的</a:t>
            </a:r>
            <a:r>
              <a:rPr lang="pt-BR" altLang="zh-CN" dirty="0"/>
              <a:t>64</a:t>
            </a:r>
            <a:r>
              <a:rPr lang="zh-CN" altLang="pt-BR" dirty="0"/>
              <a:t>片金片，如图</a:t>
            </a:r>
            <a:r>
              <a:rPr lang="pt-BR" altLang="zh-CN" dirty="0"/>
              <a:t>3-9</a:t>
            </a:r>
            <a:r>
              <a:rPr lang="zh-CN" altLang="pt-BR" dirty="0"/>
              <a:t>所示。所有金片按从大到小的次序从塔底堆放至塔顶，这就是所谓的汉诺塔。从世界创始之日起，不论白天黑夜，总有一个僧侣一直试图把塔</a:t>
            </a:r>
            <a:r>
              <a:rPr lang="pt-BR" altLang="zh-CN" dirty="0"/>
              <a:t>1</a:t>
            </a:r>
            <a:r>
              <a:rPr lang="zh-CN" altLang="pt-BR" dirty="0"/>
              <a:t>上的金片碟子移动到塔</a:t>
            </a:r>
            <a:r>
              <a:rPr lang="pt-BR" altLang="zh-CN" dirty="0"/>
              <a:t>3</a:t>
            </a:r>
            <a:r>
              <a:rPr lang="zh-CN" altLang="pt-BR" dirty="0"/>
              <a:t>上去，其间可以借助于塔</a:t>
            </a:r>
            <a:r>
              <a:rPr lang="pt-BR" altLang="zh-CN" dirty="0"/>
              <a:t>2</a:t>
            </a:r>
            <a:r>
              <a:rPr lang="zh-CN" altLang="pt-BR" dirty="0"/>
              <a:t>的帮助，而且，一次只能移动一片，不管在哪根针上，小片必在大片上面。按照这个传说，当所有的金片都从梵天穿好的那根针上移到塔</a:t>
            </a:r>
            <a:r>
              <a:rPr lang="pt-BR" altLang="zh-CN" dirty="0"/>
              <a:t>3</a:t>
            </a:r>
            <a:r>
              <a:rPr lang="zh-CN" altLang="pt-BR" dirty="0"/>
              <a:t>上去时，世界就将在一声霹雳中消灭，梵塔、庙宇和众生都将同归于尽。</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97A0B1-CF24-4492-88FF-DB5D8173AF63}" type="slidenum">
              <a:rPr lang="zh-CN" altLang="en-US" smtClean="0"/>
              <a:pPr/>
              <a:t>26</a:t>
            </a:fld>
            <a:endParaRPr lang="zh-CN" altLang="en-US"/>
          </a:p>
        </p:txBody>
      </p:sp>
    </p:spTree>
    <p:extLst>
      <p:ext uri="{BB962C8B-B14F-4D97-AF65-F5344CB8AC3E}">
        <p14:creationId xmlns:p14="http://schemas.microsoft.com/office/powerpoint/2010/main" val="1851751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797A0B1-CF24-4492-88FF-DB5D8173AF63}" type="slidenum">
              <a:rPr lang="zh-CN" altLang="en-US" smtClean="0"/>
              <a:pPr/>
              <a:t>27</a:t>
            </a:fld>
            <a:endParaRPr lang="zh-CN" altLang="en-US"/>
          </a:p>
        </p:txBody>
      </p:sp>
    </p:spTree>
    <p:extLst>
      <p:ext uri="{BB962C8B-B14F-4D97-AF65-F5344CB8AC3E}">
        <p14:creationId xmlns:p14="http://schemas.microsoft.com/office/powerpoint/2010/main" val="88786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100"/>
            </a:lvl2pPr>
            <a:lvl3pPr marL="914363" indent="0" algn="ctr">
              <a:buNone/>
              <a:defRPr sz="1800"/>
            </a:lvl3pPr>
            <a:lvl4pPr marL="1371545" indent="0" algn="ctr">
              <a:buNone/>
              <a:defRPr sz="1500"/>
            </a:lvl4pPr>
            <a:lvl5pPr marL="1828727" indent="0" algn="ctr">
              <a:buNone/>
              <a:defRPr sz="1500"/>
            </a:lvl5pPr>
            <a:lvl6pPr marL="2285909" indent="0" algn="ctr">
              <a:buNone/>
              <a:defRPr sz="1500"/>
            </a:lvl6pPr>
            <a:lvl7pPr marL="2743090" indent="0" algn="ctr">
              <a:buNone/>
              <a:defRPr sz="1500"/>
            </a:lvl7pPr>
            <a:lvl8pPr marL="3200272" indent="0" algn="ctr">
              <a:buNone/>
              <a:defRPr sz="1500"/>
            </a:lvl8pPr>
            <a:lvl9pPr marL="3657454" indent="0" algn="ctr">
              <a:buNone/>
              <a:defRPr sz="1500"/>
            </a:lvl9pPr>
          </a:lstStyle>
          <a:p>
            <a:r>
              <a:rPr lang="zh-CN" altLang="en-US"/>
              <a:t>单击以编辑母版副标题样式</a:t>
            </a:r>
          </a:p>
        </p:txBody>
      </p:sp>
      <p:sp>
        <p:nvSpPr>
          <p:cNvPr id="4" name="日期占位符 3"/>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394790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1518170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376443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48771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2" indent="0">
              <a:buNone/>
              <a:defRPr sz="2100">
                <a:solidFill>
                  <a:schemeClr val="tx1">
                    <a:tint val="75000"/>
                  </a:schemeClr>
                </a:solidFill>
              </a:defRPr>
            </a:lvl2pPr>
            <a:lvl3pPr marL="914363" indent="0">
              <a:buNone/>
              <a:defRPr sz="1800">
                <a:solidFill>
                  <a:schemeClr val="tx1">
                    <a:tint val="75000"/>
                  </a:schemeClr>
                </a:solidFill>
              </a:defRPr>
            </a:lvl3pPr>
            <a:lvl4pPr marL="1371545" indent="0">
              <a:buNone/>
              <a:defRPr sz="1500">
                <a:solidFill>
                  <a:schemeClr val="tx1">
                    <a:tint val="75000"/>
                  </a:schemeClr>
                </a:solidFill>
              </a:defRPr>
            </a:lvl4pPr>
            <a:lvl5pPr marL="1828727" indent="0">
              <a:buNone/>
              <a:defRPr sz="1500">
                <a:solidFill>
                  <a:schemeClr val="tx1">
                    <a:tint val="75000"/>
                  </a:schemeClr>
                </a:solidFill>
              </a:defRPr>
            </a:lvl5pPr>
            <a:lvl6pPr marL="2285909" indent="0">
              <a:buNone/>
              <a:defRPr sz="1500">
                <a:solidFill>
                  <a:schemeClr val="tx1">
                    <a:tint val="75000"/>
                  </a:schemeClr>
                </a:solidFill>
              </a:defRPr>
            </a:lvl6pPr>
            <a:lvl7pPr marL="2743090" indent="0">
              <a:buNone/>
              <a:defRPr sz="1500">
                <a:solidFill>
                  <a:schemeClr val="tx1">
                    <a:tint val="75000"/>
                  </a:schemeClr>
                </a:solidFill>
              </a:defRPr>
            </a:lvl7pPr>
            <a:lvl8pPr marL="3200272" indent="0">
              <a:buNone/>
              <a:defRPr sz="1500">
                <a:solidFill>
                  <a:schemeClr val="tx1">
                    <a:tint val="75000"/>
                  </a:schemeClr>
                </a:solidFill>
              </a:defRPr>
            </a:lvl8pPr>
            <a:lvl9pPr marL="3657454" indent="0">
              <a:buNone/>
              <a:defRPr sz="15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39173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84650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a:t>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a:t>编辑母版文本样式</a:t>
            </a:r>
          </a:p>
        </p:txBody>
      </p:sp>
      <p:sp>
        <p:nvSpPr>
          <p:cNvPr id="6" name="内容占位符 5"/>
          <p:cNvSpPr>
            <a:spLocks noGrp="1"/>
          </p:cNvSpPr>
          <p:nvPr>
            <p:ph sz="quarter" idx="4"/>
          </p:nvPr>
        </p:nvSpPr>
        <p:spPr>
          <a:xfrm>
            <a:off x="6172201" y="2505076"/>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249902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2702864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233601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132286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100"/>
            </a:lvl4pPr>
            <a:lvl5pPr marL="1828727" indent="0">
              <a:buNone/>
              <a:defRPr sz="2100"/>
            </a:lvl5pPr>
            <a:lvl6pPr marL="2285909" indent="0">
              <a:buNone/>
              <a:defRPr sz="2100"/>
            </a:lvl6pPr>
            <a:lvl7pPr marL="2743090" indent="0">
              <a:buNone/>
              <a:defRPr sz="2100"/>
            </a:lvl7pPr>
            <a:lvl8pPr marL="3200272" indent="0">
              <a:buNone/>
              <a:defRPr sz="2100"/>
            </a:lvl8pPr>
            <a:lvl9pPr marL="3657454" indent="0">
              <a:buNone/>
              <a:defRPr sz="21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7D8C689-48A4-48E7-8DC1-52CF9C1A4E1F}" type="datetimeFigureOut">
              <a:rPr lang="zh-CN" altLang="en-US" smtClean="0"/>
              <a:pPr/>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824132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9" rIns="91436" bIns="45719"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36" tIns="45719" rIns="91436" bIns="45719"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9" rIns="91436" bIns="45719" rtlCol="0" anchor="ctr"/>
          <a:lstStyle>
            <a:lvl1pPr algn="l">
              <a:defRPr sz="1200">
                <a:solidFill>
                  <a:schemeClr val="tx1">
                    <a:tint val="75000"/>
                  </a:schemeClr>
                </a:solidFill>
              </a:defRPr>
            </a:lvl1pPr>
          </a:lstStyle>
          <a:p>
            <a:fld id="{D7D8C689-48A4-48E7-8DC1-52CF9C1A4E1F}" type="datetimeFigureOut">
              <a:rPr lang="zh-CN" altLang="en-US" smtClean="0"/>
              <a:pPr/>
              <a:t>2023/6/14</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9" rIns="91436"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9" rIns="91436" bIns="45719" rtlCol="0" anchor="ctr"/>
          <a:lstStyle>
            <a:lvl1pPr algn="r">
              <a:defRPr sz="1200">
                <a:solidFill>
                  <a:schemeClr val="tx1">
                    <a:tint val="75000"/>
                  </a:schemeClr>
                </a:solidFill>
              </a:defRPr>
            </a:lvl1pPr>
          </a:lstStyle>
          <a:p>
            <a:fld id="{609DB7E2-40A6-4921-9FA4-72BF07DE9EA0}" type="slidenum">
              <a:rPr lang="zh-CN" altLang="en-US" smtClean="0"/>
              <a:pPr/>
              <a:t>‹#›</a:t>
            </a:fld>
            <a:endParaRPr lang="zh-CN" altLang="en-US"/>
          </a:p>
        </p:txBody>
      </p:sp>
    </p:spTree>
    <p:extLst>
      <p:ext uri="{BB962C8B-B14F-4D97-AF65-F5344CB8AC3E}">
        <p14:creationId xmlns:p14="http://schemas.microsoft.com/office/powerpoint/2010/main" val="513809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1.bin"/><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api/menu.C" TargetMode="External"/><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eg/eg07-08.C" TargetMode="External"/><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eg/eg07-15.C"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8"/>
          <p:cNvPicPr>
            <a:picLocks noChangeAspect="1" noChangeArrowheads="1"/>
          </p:cNvPicPr>
          <p:nvPr/>
        </p:nvPicPr>
        <p:blipFill>
          <a:blip r:embed="rId3" cstate="print"/>
          <a:srcRect/>
          <a:stretch>
            <a:fillRect/>
          </a:stretch>
        </p:blipFill>
        <p:spPr bwMode="auto">
          <a:xfrm>
            <a:off x="6767286" y="4398963"/>
            <a:ext cx="5410200" cy="2459038"/>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a:stretch>
            <a:fillRect/>
          </a:stretch>
        </p:blipFill>
        <p:spPr bwMode="auto">
          <a:xfrm>
            <a:off x="2078266" y="1941060"/>
            <a:ext cx="8343900" cy="2390776"/>
          </a:xfrm>
          <a:prstGeom prst="rect">
            <a:avLst/>
          </a:prstGeom>
          <a:noFill/>
          <a:ln w="9525">
            <a:noFill/>
            <a:miter lim="800000"/>
            <a:headEnd/>
            <a:tailEnd/>
          </a:ln>
        </p:spPr>
      </p:pic>
      <p:sp>
        <p:nvSpPr>
          <p:cNvPr id="9" name="副标题 2"/>
          <p:cNvSpPr txBox="1">
            <a:spLocks/>
          </p:cNvSpPr>
          <p:nvPr/>
        </p:nvSpPr>
        <p:spPr>
          <a:xfrm>
            <a:off x="3387436" y="4620225"/>
            <a:ext cx="4965033" cy="1126283"/>
          </a:xfrm>
          <a:prstGeom prst="rect">
            <a:avLst/>
          </a:prstGeom>
        </p:spPr>
        <p:txBody>
          <a:bodyPr vert="horz" lIns="91436" tIns="45719" rIns="91436" bIns="45719" rtlCol="0">
            <a:normAutofit/>
          </a:bodyPr>
          <a:lst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latin typeface="微软雅黑" panose="020B0503020204020204" pitchFamily="34" charset="-122"/>
                <a:ea typeface="微软雅黑" panose="020B0503020204020204" pitchFamily="34" charset="-122"/>
              </a:rPr>
              <a:t>刘玉</a:t>
            </a:r>
            <a:endParaRPr lang="en-US" altLang="zh-CN" dirty="0">
              <a:latin typeface="微软雅黑" panose="020B0503020204020204" pitchFamily="34" charset="-122"/>
              <a:ea typeface="微软雅黑" panose="020B0503020204020204" pitchFamily="34" charset="-122"/>
            </a:endParaRPr>
          </a:p>
          <a:p>
            <a:pPr marL="0" indent="0" algn="ctr">
              <a:buNone/>
            </a:pPr>
            <a:r>
              <a:rPr lang="zh-CN" altLang="en-US">
                <a:latin typeface="微软雅黑" panose="020B0503020204020204" pitchFamily="34" charset="-122"/>
                <a:ea typeface="微软雅黑" panose="020B0503020204020204" pitchFamily="34" charset="-122"/>
              </a:rPr>
              <a:t>集成电路学院</a:t>
            </a:r>
            <a:endParaRPr lang="zh-CN" altLang="en-US" dirty="0">
              <a:latin typeface="微软雅黑" panose="020B0503020204020204" pitchFamily="34" charset="-122"/>
              <a:ea typeface="微软雅黑" panose="020B0503020204020204" pitchFamily="34" charset="-122"/>
            </a:endParaRPr>
          </a:p>
        </p:txBody>
      </p:sp>
      <p:graphicFrame>
        <p:nvGraphicFramePr>
          <p:cNvPr id="7" name="Object 8"/>
          <p:cNvGraphicFramePr>
            <a:graphicFrameLocks noChangeAspect="1"/>
          </p:cNvGraphicFramePr>
          <p:nvPr/>
        </p:nvGraphicFramePr>
        <p:xfrm>
          <a:off x="0" y="0"/>
          <a:ext cx="2879725" cy="1824038"/>
        </p:xfrm>
        <a:graphic>
          <a:graphicData uri="http://schemas.openxmlformats.org/presentationml/2006/ole">
            <mc:AlternateContent xmlns:mc="http://schemas.openxmlformats.org/markup-compatibility/2006">
              <mc:Choice xmlns:v="urn:schemas-microsoft-com:vml" Requires="v">
                <p:oleObj spid="_x0000_s1089" name="PhotoImpact" r:id="rId5" imgW="5130159" imgH="3250794" progId="">
                  <p:embed/>
                </p:oleObj>
              </mc:Choice>
              <mc:Fallback>
                <p:oleObj name="PhotoImpact" r:id="rId5" imgW="5130159" imgH="3250794"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79725"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25965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1953491" y="886691"/>
            <a:ext cx="7043738" cy="5607050"/>
          </a:xfrm>
          <a:prstGeom prst="rect">
            <a:avLst/>
          </a:prstGeom>
          <a:solidFill>
            <a:srgbClr val="E1FFF7"/>
          </a:solidFill>
          <a:ln w="38100">
            <a:solidFill>
              <a:srgbClr val="008000"/>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#include &lt;</a:t>
            </a:r>
            <a:r>
              <a:rPr kumimoji="1" lang="en-US" altLang="zh-CN" sz="2400" dirty="0" err="1">
                <a:solidFill>
                  <a:srgbClr val="000000"/>
                </a:solidFill>
                <a:latin typeface="Times New Roman" panose="02020603050405020304" pitchFamily="18" charset="0"/>
              </a:rPr>
              <a:t>stdio.h</a:t>
            </a:r>
            <a:r>
              <a:rPr kumimoji="1" lang="en-US" altLang="zh-CN" sz="2400" dirty="0">
                <a:solidFill>
                  <a:srgbClr val="000000"/>
                </a:solidFill>
                <a:latin typeface="Times New Roman" panose="02020603050405020304" pitchFamily="18" charset="0"/>
              </a:rPr>
              <a:t>&gt;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void main()</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a:t>
            </a:r>
            <a:r>
              <a:rPr kumimoji="1" lang="en-US" altLang="zh-CN" sz="2400" dirty="0">
                <a:solidFill>
                  <a:srgbClr val="0000FF"/>
                </a:solidFill>
                <a:latin typeface="Times New Roman" panose="02020603050405020304" pitchFamily="18" charset="0"/>
              </a:rPr>
              <a:t>float add(float x, float y);  </a:t>
            </a:r>
            <a:r>
              <a:rPr kumimoji="1" lang="en-US" altLang="zh-CN" sz="2400" dirty="0">
                <a:solidFill>
                  <a:srgbClr val="000000"/>
                </a:solidFill>
                <a:latin typeface="Times New Roman" panose="02020603050405020304" pitchFamily="18" charset="0"/>
              </a:rPr>
              <a:t>/*function declaration*/</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float </a:t>
            </a:r>
            <a:r>
              <a:rPr kumimoji="1" lang="en-US" altLang="zh-CN" sz="2400" dirty="0" err="1">
                <a:solidFill>
                  <a:srgbClr val="000000"/>
                </a:solidFill>
                <a:latin typeface="Times New Roman" panose="02020603050405020304" pitchFamily="18" charset="0"/>
              </a:rPr>
              <a:t>a,b,c</a:t>
            </a: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a:t>
            </a:r>
            <a:r>
              <a:rPr kumimoji="1" lang="en-US" altLang="zh-CN" sz="2400" dirty="0" err="1">
                <a:solidFill>
                  <a:srgbClr val="000000"/>
                </a:solidFill>
                <a:latin typeface="Times New Roman" panose="02020603050405020304" pitchFamily="18" charset="0"/>
              </a:rPr>
              <a:t>scanf</a:t>
            </a:r>
            <a:r>
              <a:rPr kumimoji="1" lang="en-US" altLang="zh-CN" sz="2400" dirty="0">
                <a:solidFill>
                  <a:srgbClr val="000000"/>
                </a:solidFill>
                <a:latin typeface="Times New Roman" panose="02020603050405020304" pitchFamily="18" charset="0"/>
              </a:rPr>
              <a:t>("%</a:t>
            </a:r>
            <a:r>
              <a:rPr kumimoji="1" lang="en-US" altLang="zh-CN" sz="2400" dirty="0" err="1">
                <a:solidFill>
                  <a:srgbClr val="000000"/>
                </a:solidFill>
                <a:latin typeface="Times New Roman" panose="02020603050405020304" pitchFamily="18" charset="0"/>
              </a:rPr>
              <a:t>f,%f",&amp;a,&amp;b</a:t>
            </a: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c=add(</a:t>
            </a:r>
            <a:r>
              <a:rPr kumimoji="1" lang="en-US" altLang="zh-CN" sz="2400" dirty="0" err="1">
                <a:solidFill>
                  <a:srgbClr val="000000"/>
                </a:solidFill>
                <a:latin typeface="Times New Roman" panose="02020603050405020304" pitchFamily="18" charset="0"/>
              </a:rPr>
              <a:t>a,b</a:t>
            </a: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a:t>
            </a:r>
            <a:r>
              <a:rPr kumimoji="1" lang="en-US" altLang="zh-CN" sz="2400" dirty="0" err="1">
                <a:solidFill>
                  <a:srgbClr val="000000"/>
                </a:solidFill>
                <a:latin typeface="Times New Roman" panose="02020603050405020304" pitchFamily="18" charset="0"/>
              </a:rPr>
              <a:t>printf</a:t>
            </a:r>
            <a:r>
              <a:rPr kumimoji="1" lang="en-US" altLang="zh-CN" sz="2400" dirty="0">
                <a:solidFill>
                  <a:srgbClr val="000000"/>
                </a:solidFill>
                <a:latin typeface="Times New Roman" panose="02020603050405020304" pitchFamily="18" charset="0"/>
              </a:rPr>
              <a:t>("sum is %</a:t>
            </a:r>
            <a:r>
              <a:rPr kumimoji="1" lang="en-US" altLang="zh-CN" sz="2400" dirty="0" err="1">
                <a:solidFill>
                  <a:srgbClr val="000000"/>
                </a:solidFill>
                <a:latin typeface="Times New Roman" panose="02020603050405020304" pitchFamily="18" charset="0"/>
              </a:rPr>
              <a:t>f",c</a:t>
            </a: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FF"/>
                </a:solidFill>
                <a:latin typeface="Times New Roman" panose="02020603050405020304" pitchFamily="18" charset="0"/>
              </a:rPr>
              <a:t>float add(float x, float y)</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float z;</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z=</a:t>
            </a:r>
            <a:r>
              <a:rPr kumimoji="1" lang="en-US" altLang="zh-CN" sz="2400" dirty="0" err="1">
                <a:solidFill>
                  <a:srgbClr val="000000"/>
                </a:solidFill>
                <a:latin typeface="Times New Roman" panose="02020603050405020304" pitchFamily="18" charset="0"/>
              </a:rPr>
              <a:t>x+y</a:t>
            </a:r>
            <a:r>
              <a:rPr kumimoji="1" lang="en-US" altLang="zh-CN" sz="240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     return(z);</a:t>
            </a:r>
          </a:p>
          <a:p>
            <a:pPr defTabSz="914400" eaLnBrk="0" fontAlgn="base" hangingPunct="0">
              <a:spcBef>
                <a:spcPct val="0"/>
              </a:spcBef>
              <a:spcAft>
                <a:spcPct val="0"/>
              </a:spcAft>
              <a:buFontTx/>
              <a:buNone/>
            </a:pPr>
            <a:r>
              <a:rPr kumimoji="1" lang="en-US" altLang="zh-CN" sz="2400"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384315947"/>
      </p:ext>
    </p:extLst>
  </p:cSld>
  <p:clrMapOvr>
    <a:masterClrMapping/>
  </p:clrMapOvr>
  <p:transition>
    <p:random/>
    <p:sndAc>
      <p:stSnd>
        <p:snd r:embed="rId2" name="CAMERA.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5"/>
          <p:cNvSpPr>
            <a:spLocks noChangeArrowheads="1"/>
          </p:cNvSpPr>
          <p:nvPr/>
        </p:nvSpPr>
        <p:spPr bwMode="auto">
          <a:xfrm>
            <a:off x="358775" y="1089025"/>
            <a:ext cx="8785225"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三</a:t>
            </a:r>
            <a:r>
              <a:rPr kumimoji="0" lang="en-US" altLang="zh-CN"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函数定义和函数说明的比较</a:t>
            </a:r>
          </a:p>
          <a:p>
            <a:pPr marL="457200" marR="0" lvl="0" indent="-45720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函数定义是一个完整的、独立的函数单位</a:t>
            </a:r>
          </a:p>
          <a:p>
            <a:pPr marL="457200" marR="0" lvl="0" indent="-45720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函数说明仅包含函数类型、参数个数及类型，不包含函数体</a:t>
            </a:r>
          </a:p>
        </p:txBody>
      </p:sp>
      <p:sp>
        <p:nvSpPr>
          <p:cNvPr id="16" name="Rectangle 16"/>
          <p:cNvSpPr>
            <a:spLocks noChangeArrowheads="1"/>
          </p:cNvSpPr>
          <p:nvPr/>
        </p:nvSpPr>
        <p:spPr bwMode="auto">
          <a:xfrm>
            <a:off x="287338" y="3176588"/>
            <a:ext cx="9750280" cy="2739211"/>
          </a:xfrm>
          <a:prstGeom prst="rect">
            <a:avLst/>
          </a:prstGeom>
          <a:noFill/>
          <a:ln w="9525">
            <a:noFill/>
            <a:miter lim="800000"/>
            <a:headEnd/>
            <a:tailEnd/>
          </a:ln>
          <a:effectLst/>
        </p:spPr>
        <p:txBody>
          <a:bodyPr wrap="square">
            <a:spAutoFit/>
          </a:bodyPr>
          <a:lstStyle/>
          <a:p>
            <a:pPr marL="457200" indent="-457200" defTabSz="914400" fontAlgn="base">
              <a:spcBef>
                <a:spcPct val="50000"/>
              </a:spcBef>
              <a:spcAft>
                <a:spcPct val="0"/>
              </a:spcAft>
              <a:defRPr/>
            </a:pPr>
            <a:r>
              <a:rPr lang="zh-CN" altLang="en-US" sz="2800" b="1" dirty="0">
                <a:solidFill>
                  <a:srgbClr val="000000"/>
                </a:solidFill>
                <a:latin typeface="Arial" charset="0"/>
                <a:ea typeface="宋体" pitchFamily="2" charset="-122"/>
              </a:rPr>
              <a:t>四</a:t>
            </a:r>
            <a:r>
              <a:rPr lang="en-US" altLang="zh-CN" sz="2800" b="1" dirty="0">
                <a:solidFill>
                  <a:srgbClr val="000000"/>
                </a:solidFill>
                <a:latin typeface="Arial" charset="0"/>
                <a:ea typeface="宋体" pitchFamily="2" charset="-122"/>
              </a:rPr>
              <a:t>. </a:t>
            </a:r>
            <a:r>
              <a:rPr lang="zh-CN" altLang="en-US" sz="2800" b="1" dirty="0">
                <a:solidFill>
                  <a:srgbClr val="000000"/>
                </a:solidFill>
                <a:latin typeface="Arial" charset="0"/>
                <a:ea typeface="宋体" pitchFamily="2" charset="-122"/>
              </a:rPr>
              <a:t>选用函数的原则</a:t>
            </a:r>
          </a:p>
          <a:p>
            <a:pPr marL="457200" indent="-457200" defTabSz="914400" fontAlgn="base">
              <a:spcBef>
                <a:spcPct val="50000"/>
              </a:spcBef>
              <a:spcAft>
                <a:spcPct val="0"/>
              </a:spcAft>
              <a:defRPr/>
            </a:pPr>
            <a:r>
              <a:rPr lang="zh-CN" altLang="en-US" sz="2400" b="1" dirty="0">
                <a:solidFill>
                  <a:srgbClr val="000000"/>
                </a:solidFill>
                <a:latin typeface="Arial" charset="0"/>
                <a:ea typeface="宋体" pitchFamily="2" charset="-122"/>
              </a:rPr>
              <a:t>  </a:t>
            </a:r>
            <a:r>
              <a:rPr lang="en-US" altLang="zh-CN" sz="2400" b="1" dirty="0">
                <a:solidFill>
                  <a:srgbClr val="000000"/>
                </a:solidFill>
                <a:latin typeface="Arial" charset="0"/>
                <a:ea typeface="宋体" pitchFamily="2" charset="-122"/>
              </a:rPr>
              <a:t>1. </a:t>
            </a:r>
            <a:r>
              <a:rPr lang="zh-CN" altLang="en-US" sz="2400" b="1" dirty="0">
                <a:solidFill>
                  <a:srgbClr val="000000"/>
                </a:solidFill>
                <a:latin typeface="Arial" charset="0"/>
                <a:ea typeface="宋体" pitchFamily="2" charset="-122"/>
              </a:rPr>
              <a:t>简化</a:t>
            </a:r>
            <a:r>
              <a:rPr lang="en-US" altLang="zh-CN" sz="2400" b="1" dirty="0">
                <a:solidFill>
                  <a:srgbClr val="000000"/>
                </a:solidFill>
                <a:latin typeface="Arial" charset="0"/>
                <a:ea typeface="宋体" pitchFamily="2" charset="-122"/>
              </a:rPr>
              <a:t>main</a:t>
            </a:r>
            <a:r>
              <a:rPr lang="zh-CN" altLang="en-US" sz="2400" b="1" dirty="0">
                <a:solidFill>
                  <a:srgbClr val="000000"/>
                </a:solidFill>
                <a:latin typeface="Arial" charset="0"/>
                <a:ea typeface="宋体" pitchFamily="2" charset="-122"/>
              </a:rPr>
              <a:t>函数，增加它的可读性；      </a:t>
            </a:r>
            <a:r>
              <a:rPr lang="en-US" altLang="zh-CN" b="1" dirty="0">
                <a:solidFill>
                  <a:srgbClr val="000000"/>
                </a:solidFill>
                <a:latin typeface="Arial" charset="0"/>
                <a:ea typeface="宋体" pitchFamily="2" charset="-122"/>
              </a:rPr>
              <a:t>[ </a:t>
            </a:r>
            <a:r>
              <a:rPr lang="zh-CN" altLang="en-US" dirty="0">
                <a:solidFill>
                  <a:srgbClr val="000000"/>
                </a:solidFill>
                <a:effectLst>
                  <a:outerShdw blurRad="38100" dist="38100" dir="2700000" algn="tl">
                    <a:srgbClr val="C0C0C0"/>
                  </a:outerShdw>
                </a:effectLst>
                <a:latin typeface="Arial" charset="0"/>
                <a:ea typeface="宋体" pitchFamily="2" charset="-122"/>
                <a:sym typeface="Wingdings 2" pitchFamily="18" charset="2"/>
                <a:hlinkClick r:id="rId3" action="ppaction://program"/>
              </a:rPr>
              <a:t>程序演示</a:t>
            </a:r>
            <a:r>
              <a:rPr lang="zh-CN" altLang="en-US" dirty="0">
                <a:solidFill>
                  <a:srgbClr val="000000"/>
                </a:solidFill>
                <a:effectLst>
                  <a:outerShdw blurRad="38100" dist="38100" dir="2700000" algn="tl">
                    <a:srgbClr val="C0C0C0"/>
                  </a:outerShdw>
                </a:effectLst>
                <a:latin typeface="Arial" charset="0"/>
                <a:ea typeface="宋体" pitchFamily="2" charset="-122"/>
                <a:sym typeface="Wingdings 2" pitchFamily="18" charset="2"/>
              </a:rPr>
              <a:t>：</a:t>
            </a:r>
            <a:r>
              <a:rPr lang="en-US" altLang="zh-CN" dirty="0" err="1">
                <a:solidFill>
                  <a:srgbClr val="000000"/>
                </a:solidFill>
                <a:effectLst>
                  <a:outerShdw blurRad="38100" dist="38100" dir="2700000" algn="tl">
                    <a:srgbClr val="C0C0C0"/>
                  </a:outerShdw>
                </a:effectLst>
                <a:latin typeface="Arial" charset="0"/>
                <a:ea typeface="宋体" pitchFamily="2" charset="-122"/>
                <a:sym typeface="Wingdings 2" pitchFamily="18" charset="2"/>
              </a:rPr>
              <a:t>menu.c</a:t>
            </a:r>
            <a:r>
              <a:rPr lang="en-US" altLang="zh-CN" dirty="0">
                <a:solidFill>
                  <a:srgbClr val="000000"/>
                </a:solidFill>
                <a:effectLst>
                  <a:outerShdw blurRad="38100" dist="38100" dir="2700000" algn="tl">
                    <a:srgbClr val="C0C0C0"/>
                  </a:outerShdw>
                </a:effectLst>
                <a:latin typeface="Arial" charset="0"/>
                <a:ea typeface="宋体" pitchFamily="2" charset="-122"/>
                <a:sym typeface="Wingdings 2" pitchFamily="18" charset="2"/>
              </a:rPr>
              <a:t> ]</a:t>
            </a:r>
            <a:endParaRPr lang="en-US" altLang="zh-CN" b="1" dirty="0">
              <a:solidFill>
                <a:srgbClr val="000000"/>
              </a:solidFill>
              <a:latin typeface="Arial" charset="0"/>
              <a:ea typeface="宋体" pitchFamily="2" charset="-122"/>
            </a:endParaRPr>
          </a:p>
          <a:p>
            <a:pPr marL="457200" indent="-457200" defTabSz="914400" fontAlgn="base">
              <a:spcBef>
                <a:spcPct val="50000"/>
              </a:spcBef>
              <a:spcAft>
                <a:spcPct val="0"/>
              </a:spcAft>
              <a:defRPr/>
            </a:pPr>
            <a:r>
              <a:rPr lang="en-US" altLang="zh-CN" sz="2400" b="1" dirty="0">
                <a:solidFill>
                  <a:srgbClr val="000000"/>
                </a:solidFill>
                <a:latin typeface="Arial" charset="0"/>
                <a:ea typeface="宋体" pitchFamily="2" charset="-122"/>
              </a:rPr>
              <a:t>  2. </a:t>
            </a:r>
            <a:r>
              <a:rPr lang="zh-CN" altLang="en-US" sz="2400" b="1" dirty="0">
                <a:solidFill>
                  <a:srgbClr val="000000"/>
                </a:solidFill>
                <a:latin typeface="Arial" charset="0"/>
                <a:ea typeface="宋体" pitchFamily="2" charset="-122"/>
              </a:rPr>
              <a:t>程序中存在若干相同或变量不同但算法、语句排列相同的语句组；</a:t>
            </a:r>
          </a:p>
          <a:p>
            <a:pPr marL="457200" indent="-457200" defTabSz="914400" fontAlgn="base">
              <a:spcBef>
                <a:spcPct val="50000"/>
              </a:spcBef>
              <a:spcAft>
                <a:spcPct val="0"/>
              </a:spcAft>
              <a:defRPr/>
            </a:pPr>
            <a:r>
              <a:rPr lang="zh-CN" altLang="en-US" sz="2400" b="1" dirty="0">
                <a:solidFill>
                  <a:srgbClr val="000000"/>
                </a:solidFill>
                <a:latin typeface="Arial" charset="0"/>
                <a:ea typeface="宋体" pitchFamily="2" charset="-122"/>
              </a:rPr>
              <a:t>  </a:t>
            </a:r>
            <a:r>
              <a:rPr lang="en-US" altLang="zh-CN" sz="2400" b="1" dirty="0">
                <a:solidFill>
                  <a:srgbClr val="000000"/>
                </a:solidFill>
                <a:latin typeface="Arial" charset="0"/>
                <a:ea typeface="宋体" pitchFamily="2" charset="-122"/>
              </a:rPr>
              <a:t>3. </a:t>
            </a:r>
            <a:r>
              <a:rPr lang="zh-CN" altLang="en-US" sz="2400" b="1" dirty="0">
                <a:solidFill>
                  <a:srgbClr val="000000"/>
                </a:solidFill>
                <a:latin typeface="Arial" charset="0"/>
                <a:ea typeface="宋体" pitchFamily="2" charset="-122"/>
              </a:rPr>
              <a:t>程序中需要选择、跳转时；</a:t>
            </a:r>
          </a:p>
          <a:p>
            <a:pPr marL="457200" indent="-457200" defTabSz="914400" fontAlgn="base">
              <a:spcBef>
                <a:spcPct val="50000"/>
              </a:spcBef>
              <a:spcAft>
                <a:spcPct val="0"/>
              </a:spcAft>
              <a:defRPr/>
            </a:pPr>
            <a:r>
              <a:rPr lang="zh-CN" altLang="en-US" sz="2400" b="1" dirty="0">
                <a:solidFill>
                  <a:srgbClr val="000000"/>
                </a:solidFill>
                <a:latin typeface="Arial" charset="0"/>
                <a:ea typeface="宋体" pitchFamily="2" charset="-122"/>
              </a:rPr>
              <a:t>  </a:t>
            </a:r>
            <a:r>
              <a:rPr lang="en-US" altLang="zh-CN" sz="2400" b="1" dirty="0">
                <a:solidFill>
                  <a:srgbClr val="000000"/>
                </a:solidFill>
                <a:latin typeface="Arial" charset="0"/>
                <a:ea typeface="宋体" pitchFamily="2" charset="-122"/>
              </a:rPr>
              <a:t>4. </a:t>
            </a:r>
            <a:r>
              <a:rPr lang="zh-CN" altLang="en-US" sz="2400" b="1" dirty="0">
                <a:solidFill>
                  <a:srgbClr val="000000"/>
                </a:solidFill>
                <a:latin typeface="Arial" charset="0"/>
                <a:ea typeface="宋体" pitchFamily="2" charset="-122"/>
              </a:rPr>
              <a:t>程序较长，不易分析、调试时。</a:t>
            </a:r>
          </a:p>
        </p:txBody>
      </p:sp>
    </p:spTree>
    <p:extLst>
      <p:ext uri="{BB962C8B-B14F-4D97-AF65-F5344CB8AC3E}">
        <p14:creationId xmlns:p14="http://schemas.microsoft.com/office/powerpoint/2010/main" val="469318264"/>
      </p:ext>
    </p:extLst>
  </p:cSld>
  <p:clrMapOvr>
    <a:masterClrMapping/>
  </p:clrMapOvr>
  <p:transition>
    <p:random/>
    <p:sndAc>
      <p:stSnd>
        <p:snd r:embed="rId2" name="CAMERA.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288" y="549275"/>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000000"/>
                </a:solidFill>
                <a:effectLst/>
                <a:uLnTx/>
                <a:uFillTx/>
                <a:latin typeface="隶书"/>
                <a:ea typeface="隶书"/>
                <a:cs typeface="+mj-cs"/>
                <a:sym typeface="Wingdings 2" pitchFamily="18" charset="2"/>
              </a:rPr>
              <a:t>五</a:t>
            </a:r>
            <a:r>
              <a:rPr kumimoji="0" lang="en-US" altLang="zh-CN" sz="3600" b="1" i="0" u="none" strike="noStrike" kern="0" cap="none" spc="0" normalizeH="0" baseline="0" noProof="0">
                <a:ln>
                  <a:noFill/>
                </a:ln>
                <a:solidFill>
                  <a:srgbClr val="000000"/>
                </a:solidFill>
                <a:effectLst/>
                <a:uLnTx/>
                <a:uFillTx/>
                <a:latin typeface="隶书"/>
                <a:ea typeface="隶书"/>
                <a:cs typeface="+mj-cs"/>
                <a:sym typeface="Wingdings 2" pitchFamily="18" charset="2"/>
              </a:rPr>
              <a:t>. </a:t>
            </a:r>
            <a:r>
              <a:rPr kumimoji="0" lang="zh-CN" altLang="en-US" sz="3600" b="1" i="0" u="none" strike="noStrike" kern="0" cap="none" spc="0" normalizeH="0" baseline="0" noProof="0">
                <a:ln>
                  <a:noFill/>
                </a:ln>
                <a:solidFill>
                  <a:srgbClr val="000000"/>
                </a:solidFill>
                <a:effectLst/>
                <a:uLnTx/>
                <a:uFillTx/>
                <a:latin typeface="隶书"/>
                <a:ea typeface="隶书"/>
                <a:cs typeface="+mj-cs"/>
                <a:sym typeface="Wingdings 2" pitchFamily="18" charset="2"/>
              </a:rPr>
              <a:t>函数调用</a:t>
            </a:r>
          </a:p>
        </p:txBody>
      </p:sp>
      <p:sp>
        <p:nvSpPr>
          <p:cNvPr id="7" name="Rectangle 4"/>
          <p:cNvSpPr>
            <a:spLocks noChangeArrowheads="1"/>
          </p:cNvSpPr>
          <p:nvPr/>
        </p:nvSpPr>
        <p:spPr bwMode="auto">
          <a:xfrm>
            <a:off x="468313" y="1412875"/>
            <a:ext cx="788352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函数名</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实参表列</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实参与形参个数相等，类型一致，按顺序一一对应</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实参必须有确定值，一般按自右向左顺序求值。</a:t>
            </a:r>
          </a:p>
        </p:txBody>
      </p:sp>
      <p:sp>
        <p:nvSpPr>
          <p:cNvPr id="8" name="Rectangle 7"/>
          <p:cNvSpPr>
            <a:spLocks noChangeArrowheads="1"/>
          </p:cNvSpPr>
          <p:nvPr/>
        </p:nvSpPr>
        <p:spPr bwMode="auto">
          <a:xfrm>
            <a:off x="468313" y="3968750"/>
            <a:ext cx="595788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调用方式小结</a:t>
            </a:r>
            <a:r>
              <a:rPr kumimoji="0" lang="en-US" altLang="zh-CN"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语句调用：      </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printf(“Hello,World!\n”);</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表达式调用：   </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m=max(a,b)*2;</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参数调用：       </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m=max(a,max(b,c));</a:t>
            </a:r>
          </a:p>
        </p:txBody>
      </p:sp>
    </p:spTree>
    <p:extLst>
      <p:ext uri="{BB962C8B-B14F-4D97-AF65-F5344CB8AC3E}">
        <p14:creationId xmlns:p14="http://schemas.microsoft.com/office/powerpoint/2010/main" val="205701978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395288" y="981075"/>
            <a:ext cx="8316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kumimoji="1" lang="zh-CN" altLang="en-US" sz="2400" dirty="0">
                <a:solidFill>
                  <a:srgbClr val="FF0000"/>
                </a:solidFill>
                <a:latin typeface="Times New Roman" panose="02020603050405020304" pitchFamily="18" charset="0"/>
                <a:ea typeface="幼圆" panose="02010509060101010101" pitchFamily="49" charset="-122"/>
              </a:rPr>
              <a:t>形式参数：</a:t>
            </a:r>
            <a:r>
              <a:rPr kumimoji="1" lang="zh-CN" altLang="en-US" sz="2400" dirty="0">
                <a:latin typeface="Times New Roman" panose="02020603050405020304" pitchFamily="18" charset="0"/>
                <a:ea typeface="幼圆" panose="02010509060101010101" pitchFamily="49" charset="-122"/>
              </a:rPr>
              <a:t>定义函数时函数名后括弧中的变量名，简称</a:t>
            </a:r>
            <a:r>
              <a:rPr kumimoji="1" lang="zh-CN" altLang="en-US" sz="2400" dirty="0">
                <a:solidFill>
                  <a:srgbClr val="FF0000"/>
                </a:solidFill>
                <a:latin typeface="Times New Roman" panose="02020603050405020304" pitchFamily="18" charset="0"/>
                <a:ea typeface="幼圆" panose="02010509060101010101" pitchFamily="49" charset="-122"/>
              </a:rPr>
              <a:t>形参</a:t>
            </a:r>
          </a:p>
        </p:txBody>
      </p:sp>
      <p:sp>
        <p:nvSpPr>
          <p:cNvPr id="8" name="Text Box 3"/>
          <p:cNvSpPr txBox="1">
            <a:spLocks noChangeArrowheads="1"/>
          </p:cNvSpPr>
          <p:nvPr/>
        </p:nvSpPr>
        <p:spPr bwMode="auto">
          <a:xfrm>
            <a:off x="431800" y="1573213"/>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400" dirty="0">
                <a:solidFill>
                  <a:srgbClr val="FF0000"/>
                </a:solidFill>
                <a:latin typeface="Times New Roman" panose="02020603050405020304" pitchFamily="18" charset="0"/>
                <a:ea typeface="幼圆" panose="02010509060101010101" pitchFamily="49" charset="-122"/>
              </a:rPr>
              <a:t>实际参数：</a:t>
            </a:r>
            <a:r>
              <a:rPr kumimoji="1" lang="zh-CN" altLang="en-US" sz="2400" dirty="0">
                <a:latin typeface="Times New Roman" panose="02020603050405020304" pitchFamily="18" charset="0"/>
                <a:ea typeface="幼圆" panose="02010509060101010101" pitchFamily="49" charset="-122"/>
              </a:rPr>
              <a:t>调用函数时函数名后括弧中的表达式，简称</a:t>
            </a:r>
            <a:r>
              <a:rPr kumimoji="1" lang="zh-CN" altLang="en-US" sz="2400" dirty="0">
                <a:solidFill>
                  <a:srgbClr val="FF0000"/>
                </a:solidFill>
                <a:latin typeface="Times New Roman" panose="02020603050405020304" pitchFamily="18" charset="0"/>
                <a:ea typeface="幼圆" panose="02010509060101010101" pitchFamily="49" charset="-122"/>
              </a:rPr>
              <a:t>实参</a:t>
            </a:r>
          </a:p>
        </p:txBody>
      </p:sp>
      <p:sp>
        <p:nvSpPr>
          <p:cNvPr id="9" name="Text Box 4"/>
          <p:cNvSpPr txBox="1">
            <a:spLocks noChangeArrowheads="1"/>
          </p:cNvSpPr>
          <p:nvPr/>
        </p:nvSpPr>
        <p:spPr bwMode="auto">
          <a:xfrm>
            <a:off x="4337050" y="3284538"/>
            <a:ext cx="4806950" cy="2538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Times New Roman" panose="02020603050405020304" pitchFamily="18" charset="0"/>
              </a:rPr>
              <a:t>void main(void )</a:t>
            </a:r>
          </a:p>
          <a:p>
            <a:pPr eaLnBrk="1" hangingPunct="1">
              <a:lnSpc>
                <a:spcPct val="40000"/>
              </a:lnSpc>
              <a:spcBef>
                <a:spcPct val="50000"/>
              </a:spcBef>
              <a:buFontTx/>
              <a:buNone/>
            </a:pPr>
            <a:r>
              <a:rPr kumimoji="1" lang="en-US" altLang="zh-CN" sz="2400">
                <a:latin typeface="Times New Roman" panose="02020603050405020304" pitchFamily="18" charset="0"/>
              </a:rPr>
              <a:t>{</a:t>
            </a:r>
          </a:p>
          <a:p>
            <a:pPr eaLnBrk="1" hangingPunct="1">
              <a:lnSpc>
                <a:spcPct val="40000"/>
              </a:lnSpc>
              <a:spcBef>
                <a:spcPct val="50000"/>
              </a:spcBef>
              <a:buFontTx/>
              <a:buNone/>
            </a:pPr>
            <a:r>
              <a:rPr kumimoji="1" lang="en-US" altLang="zh-CN" sz="2400">
                <a:latin typeface="Times New Roman" panose="02020603050405020304" pitchFamily="18" charset="0"/>
              </a:rPr>
              <a:t>      int a,b,c;</a:t>
            </a:r>
          </a:p>
          <a:p>
            <a:pPr eaLnBrk="1" hangingPunct="1">
              <a:buClr>
                <a:schemeClr val="accent2"/>
              </a:buClr>
              <a:buSzPct val="80000"/>
              <a:buFont typeface="Wingdings" panose="05000000000000000000" pitchFamily="2" charset="2"/>
              <a:buNone/>
            </a:pPr>
            <a:r>
              <a:rPr kumimoji="1" lang="en-US" altLang="zh-CN" sz="2400">
                <a:latin typeface="Times New Roman" panose="02020603050405020304" pitchFamily="18" charset="0"/>
              </a:rPr>
              <a:t>      scanf ("%d,%d",&amp;a,&amp;b);</a:t>
            </a:r>
          </a:p>
          <a:p>
            <a:pPr eaLnBrk="1" hangingPunct="1">
              <a:lnSpc>
                <a:spcPct val="40000"/>
              </a:lnSpc>
              <a:spcBef>
                <a:spcPct val="50000"/>
              </a:spcBef>
              <a:buFontTx/>
              <a:buNone/>
            </a:pPr>
            <a:r>
              <a:rPr kumimoji="1" lang="en-US" altLang="zh-CN" sz="2400">
                <a:latin typeface="Times New Roman" panose="02020603050405020304" pitchFamily="18" charset="0"/>
              </a:rPr>
              <a:t>      c=max(a,b);</a:t>
            </a:r>
          </a:p>
          <a:p>
            <a:pPr eaLnBrk="1" hangingPunct="1">
              <a:lnSpc>
                <a:spcPct val="40000"/>
              </a:lnSpc>
              <a:spcBef>
                <a:spcPct val="50000"/>
              </a:spcBef>
              <a:buFontTx/>
              <a:buNone/>
            </a:pPr>
            <a:r>
              <a:rPr kumimoji="1" lang="en-US" altLang="zh-CN" sz="2400">
                <a:latin typeface="Times New Roman" panose="02020603050405020304" pitchFamily="18" charset="0"/>
              </a:rPr>
              <a:t>      printf("Max is %d",c);</a:t>
            </a:r>
          </a:p>
          <a:p>
            <a:pPr eaLnBrk="1" hangingPunct="1">
              <a:lnSpc>
                <a:spcPct val="40000"/>
              </a:lnSpc>
              <a:spcBef>
                <a:spcPct val="50000"/>
              </a:spcBef>
              <a:buFontTx/>
              <a:buNone/>
            </a:pPr>
            <a:r>
              <a:rPr kumimoji="1" lang="en-US" altLang="zh-CN" sz="2400">
                <a:latin typeface="Times New Roman" panose="02020603050405020304" pitchFamily="18" charset="0"/>
              </a:rPr>
              <a:t>}</a:t>
            </a:r>
          </a:p>
        </p:txBody>
      </p:sp>
      <p:sp>
        <p:nvSpPr>
          <p:cNvPr id="10" name="Text Box 5"/>
          <p:cNvSpPr txBox="1">
            <a:spLocks noChangeArrowheads="1"/>
          </p:cNvSpPr>
          <p:nvPr/>
        </p:nvSpPr>
        <p:spPr bwMode="auto">
          <a:xfrm>
            <a:off x="358775" y="3213100"/>
            <a:ext cx="3960813" cy="2570163"/>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dirty="0">
                <a:latin typeface="Times New Roman" panose="02020603050405020304" pitchFamily="18" charset="0"/>
              </a:rPr>
              <a:t>int max( int x, int y)</a:t>
            </a:r>
          </a:p>
          <a:p>
            <a:pPr eaLnBrk="1" hangingPunct="1">
              <a:lnSpc>
                <a:spcPct val="65000"/>
              </a:lnSpc>
              <a:spcBef>
                <a:spcPct val="50000"/>
              </a:spcBef>
              <a:buFontTx/>
              <a:buNone/>
            </a:pPr>
            <a:r>
              <a:rPr kumimoji="1" lang="en-US" altLang="zh-CN" sz="2400" dirty="0">
                <a:latin typeface="Times New Roman" panose="02020603050405020304" pitchFamily="18" charset="0"/>
              </a:rPr>
              <a:t>{</a:t>
            </a:r>
          </a:p>
          <a:p>
            <a:pPr eaLnBrk="1" hangingPunct="1">
              <a:lnSpc>
                <a:spcPct val="65000"/>
              </a:lnSpc>
              <a:spcBef>
                <a:spcPct val="50000"/>
              </a:spcBef>
              <a:buFontTx/>
              <a:buNone/>
            </a:pPr>
            <a:r>
              <a:rPr kumimoji="1" lang="en-US" altLang="zh-CN" sz="2400" dirty="0">
                <a:latin typeface="Times New Roman" panose="02020603050405020304" pitchFamily="18" charset="0"/>
              </a:rPr>
              <a:t>     int z;</a:t>
            </a:r>
          </a:p>
          <a:p>
            <a:pPr eaLnBrk="1" hangingPunct="1">
              <a:lnSpc>
                <a:spcPct val="65000"/>
              </a:lnSpc>
              <a:spcBef>
                <a:spcPct val="50000"/>
              </a:spcBef>
              <a:buFontTx/>
              <a:buNone/>
            </a:pPr>
            <a:r>
              <a:rPr kumimoji="1" lang="en-US" altLang="zh-CN" sz="2400" dirty="0">
                <a:latin typeface="Times New Roman" panose="02020603050405020304" pitchFamily="18" charset="0"/>
              </a:rPr>
              <a:t>     z=x&gt;y? x:y;</a:t>
            </a:r>
          </a:p>
          <a:p>
            <a:pPr eaLnBrk="1" hangingPunct="1">
              <a:lnSpc>
                <a:spcPct val="65000"/>
              </a:lnSpc>
              <a:spcBef>
                <a:spcPct val="50000"/>
              </a:spcBef>
              <a:buFontTx/>
              <a:buNone/>
            </a:pPr>
            <a:r>
              <a:rPr kumimoji="1" lang="en-US" altLang="zh-CN" sz="2400" dirty="0">
                <a:latin typeface="Times New Roman" panose="02020603050405020304" pitchFamily="18" charset="0"/>
              </a:rPr>
              <a:t>     return(z);</a:t>
            </a:r>
          </a:p>
          <a:p>
            <a:pPr eaLnBrk="1" hangingPunct="1">
              <a:lnSpc>
                <a:spcPct val="65000"/>
              </a:lnSpc>
              <a:spcBef>
                <a:spcPct val="50000"/>
              </a:spcBef>
              <a:buFontTx/>
              <a:buNone/>
            </a:pPr>
            <a:r>
              <a:rPr kumimoji="1" lang="en-US" altLang="zh-CN" sz="2400" dirty="0">
                <a:latin typeface="Times New Roman" panose="02020603050405020304" pitchFamily="18" charset="0"/>
              </a:rPr>
              <a:t>}</a:t>
            </a:r>
          </a:p>
        </p:txBody>
      </p:sp>
      <p:sp>
        <p:nvSpPr>
          <p:cNvPr id="11" name="AutoShape 6"/>
          <p:cNvSpPr>
            <a:spLocks noChangeArrowheads="1"/>
          </p:cNvSpPr>
          <p:nvPr/>
        </p:nvSpPr>
        <p:spPr bwMode="auto">
          <a:xfrm>
            <a:off x="2519363" y="3897313"/>
            <a:ext cx="1584325" cy="1476375"/>
          </a:xfrm>
          <a:prstGeom prst="wedgeRoundRectCallout">
            <a:avLst>
              <a:gd name="adj1" fmla="val -94287"/>
              <a:gd name="adj2" fmla="val -70324"/>
              <a:gd name="adj3" fmla="val 16667"/>
            </a:avLst>
          </a:prstGeom>
          <a:solidFill>
            <a:srgbClr val="00FFFF"/>
          </a:solidFill>
          <a:ln w="9525">
            <a:solidFill>
              <a:schemeClr val="tx1"/>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a:latin typeface="幼圆" panose="02010509060101010101" pitchFamily="49" charset="-122"/>
                <a:ea typeface="幼圆" panose="02010509060101010101" pitchFamily="49" charset="-122"/>
              </a:rPr>
              <a:t>形参通知系统要预留内存 </a:t>
            </a:r>
          </a:p>
        </p:txBody>
      </p:sp>
      <p:sp>
        <p:nvSpPr>
          <p:cNvPr id="12" name="AutoShape 7"/>
          <p:cNvSpPr>
            <a:spLocks noChangeArrowheads="1"/>
          </p:cNvSpPr>
          <p:nvPr/>
        </p:nvSpPr>
        <p:spPr bwMode="auto">
          <a:xfrm>
            <a:off x="8496300" y="2870994"/>
            <a:ext cx="2232025" cy="933450"/>
          </a:xfrm>
          <a:prstGeom prst="wedgeRoundRectCallout">
            <a:avLst>
              <a:gd name="adj1" fmla="val -62944"/>
              <a:gd name="adj2" fmla="val 171769"/>
              <a:gd name="adj3" fmla="val 16667"/>
            </a:avLst>
          </a:prstGeom>
          <a:solidFill>
            <a:srgbClr val="00FFFF"/>
          </a:solidFill>
          <a:ln w="9525">
            <a:solidFill>
              <a:schemeClr val="tx1"/>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a:t>实参在运行时把值传给形参</a:t>
            </a:r>
          </a:p>
        </p:txBody>
      </p:sp>
      <p:sp>
        <p:nvSpPr>
          <p:cNvPr id="13" name="AutoShape 8"/>
          <p:cNvSpPr>
            <a:spLocks noChangeArrowheads="1"/>
          </p:cNvSpPr>
          <p:nvPr/>
        </p:nvSpPr>
        <p:spPr bwMode="auto">
          <a:xfrm>
            <a:off x="2411413" y="5924550"/>
            <a:ext cx="2232025" cy="933450"/>
          </a:xfrm>
          <a:prstGeom prst="wedgeRoundRectCallout">
            <a:avLst>
              <a:gd name="adj1" fmla="val -71551"/>
              <a:gd name="adj2" fmla="val -109523"/>
              <a:gd name="adj3" fmla="val 16667"/>
            </a:avLst>
          </a:prstGeom>
          <a:solidFill>
            <a:srgbClr val="00FFFF"/>
          </a:solidFill>
          <a:ln w="9525">
            <a:solidFill>
              <a:schemeClr val="tx1"/>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a:ea typeface="幼圆" panose="02010509060101010101" pitchFamily="49" charset="-122"/>
              </a:rPr>
              <a:t>把函数的结果返回给调用者</a:t>
            </a:r>
          </a:p>
        </p:txBody>
      </p:sp>
      <p:sp>
        <p:nvSpPr>
          <p:cNvPr id="14" name="Line 9"/>
          <p:cNvSpPr>
            <a:spLocks noChangeShapeType="1"/>
          </p:cNvSpPr>
          <p:nvPr/>
        </p:nvSpPr>
        <p:spPr bwMode="auto">
          <a:xfrm flipV="1">
            <a:off x="1835150" y="5084763"/>
            <a:ext cx="2989263" cy="196850"/>
          </a:xfrm>
          <a:prstGeom prst="line">
            <a:avLst/>
          </a:prstGeom>
          <a:noFill/>
          <a:ln w="57150">
            <a:solidFill>
              <a:srgbClr val="FF33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 name="Group 10"/>
          <p:cNvGrpSpPr>
            <a:grpSpLocks/>
          </p:cNvGrpSpPr>
          <p:nvPr/>
        </p:nvGrpSpPr>
        <p:grpSpPr bwMode="auto">
          <a:xfrm>
            <a:off x="2484438" y="2384425"/>
            <a:ext cx="3671887" cy="2484438"/>
            <a:chOff x="1565" y="1502"/>
            <a:chExt cx="2313" cy="1565"/>
          </a:xfrm>
        </p:grpSpPr>
        <p:sp>
          <p:nvSpPr>
            <p:cNvPr id="16" name="Line 11"/>
            <p:cNvSpPr>
              <a:spLocks noChangeShapeType="1"/>
            </p:cNvSpPr>
            <p:nvPr/>
          </p:nvSpPr>
          <p:spPr bwMode="auto">
            <a:xfrm flipH="1" flipV="1">
              <a:off x="1565" y="1502"/>
              <a:ext cx="0" cy="613"/>
            </a:xfrm>
            <a:prstGeom prst="line">
              <a:avLst/>
            </a:prstGeom>
            <a:noFill/>
            <a:ln w="57150" cap="rnd">
              <a:solidFill>
                <a:srgbClr val="FF3300"/>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
            <p:cNvSpPr>
              <a:spLocks noChangeShapeType="1"/>
            </p:cNvSpPr>
            <p:nvPr/>
          </p:nvSpPr>
          <p:spPr bwMode="auto">
            <a:xfrm flipV="1">
              <a:off x="1565" y="1502"/>
              <a:ext cx="2313" cy="0"/>
            </a:xfrm>
            <a:prstGeom prst="line">
              <a:avLst/>
            </a:prstGeom>
            <a:noFill/>
            <a:ln w="57150" cap="rnd">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3"/>
            <p:cNvSpPr>
              <a:spLocks noChangeShapeType="1"/>
            </p:cNvSpPr>
            <p:nvPr/>
          </p:nvSpPr>
          <p:spPr bwMode="auto">
            <a:xfrm flipH="1">
              <a:off x="3878" y="1502"/>
              <a:ext cx="0" cy="1565"/>
            </a:xfrm>
            <a:prstGeom prst="line">
              <a:avLst/>
            </a:prstGeom>
            <a:noFill/>
            <a:ln w="57150" cap="rnd">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14"/>
          <p:cNvGrpSpPr>
            <a:grpSpLocks/>
          </p:cNvGrpSpPr>
          <p:nvPr/>
        </p:nvGrpSpPr>
        <p:grpSpPr bwMode="auto">
          <a:xfrm>
            <a:off x="1835150" y="2492375"/>
            <a:ext cx="4068763" cy="2449513"/>
            <a:chOff x="1565" y="1502"/>
            <a:chExt cx="2313" cy="1565"/>
          </a:xfrm>
        </p:grpSpPr>
        <p:sp>
          <p:nvSpPr>
            <p:cNvPr id="20" name="Line 15"/>
            <p:cNvSpPr>
              <a:spLocks noChangeShapeType="1"/>
            </p:cNvSpPr>
            <p:nvPr/>
          </p:nvSpPr>
          <p:spPr bwMode="auto">
            <a:xfrm flipH="1" flipV="1">
              <a:off x="1565" y="1502"/>
              <a:ext cx="0" cy="613"/>
            </a:xfrm>
            <a:prstGeom prst="line">
              <a:avLst/>
            </a:prstGeom>
            <a:noFill/>
            <a:ln w="57150">
              <a:solidFill>
                <a:srgbClr val="FF3300"/>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6"/>
            <p:cNvSpPr>
              <a:spLocks noChangeShapeType="1"/>
            </p:cNvSpPr>
            <p:nvPr/>
          </p:nvSpPr>
          <p:spPr bwMode="auto">
            <a:xfrm flipV="1">
              <a:off x="1565" y="1502"/>
              <a:ext cx="2313" cy="0"/>
            </a:xfrm>
            <a:prstGeom prst="line">
              <a:avLst/>
            </a:prstGeom>
            <a:noFill/>
            <a:ln w="5715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7"/>
            <p:cNvSpPr>
              <a:spLocks noChangeShapeType="1"/>
            </p:cNvSpPr>
            <p:nvPr/>
          </p:nvSpPr>
          <p:spPr bwMode="auto">
            <a:xfrm flipH="1">
              <a:off x="3878" y="1502"/>
              <a:ext cx="0" cy="1565"/>
            </a:xfrm>
            <a:prstGeom prst="line">
              <a:avLst/>
            </a:prstGeom>
            <a:noFill/>
            <a:ln w="57150">
              <a:solidFill>
                <a:srgbClr val="FF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6695185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31800" y="1665288"/>
            <a:ext cx="10890624" cy="50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en-US" altLang="zh-CN" sz="2400" dirty="0"/>
              <a:t>⑴ </a:t>
            </a:r>
            <a:r>
              <a:rPr kumimoji="1" lang="zh-CN" altLang="en-US" sz="2400" dirty="0"/>
              <a:t>形参在函数被调用前不占内存，函数调用时为形参分配内存；调用结束，内存释放</a:t>
            </a:r>
            <a:r>
              <a:rPr kumimoji="1" lang="en-US" altLang="zh-CN" sz="2400" dirty="0"/>
              <a:t>;</a:t>
            </a:r>
          </a:p>
          <a:p>
            <a:pPr eaLnBrk="1" hangingPunct="1">
              <a:lnSpc>
                <a:spcPct val="150000"/>
              </a:lnSpc>
              <a:spcBef>
                <a:spcPct val="0"/>
              </a:spcBef>
              <a:buFontTx/>
              <a:buNone/>
            </a:pPr>
            <a:r>
              <a:rPr kumimoji="1" lang="en-US" altLang="zh-CN" sz="2400" dirty="0"/>
              <a:t>⑵ </a:t>
            </a:r>
            <a:r>
              <a:rPr kumimoji="1" lang="zh-CN" altLang="en-US" sz="2400" dirty="0"/>
              <a:t>形参是函数的内部变量，只在函数内部才有意义；</a:t>
            </a:r>
          </a:p>
          <a:p>
            <a:pPr eaLnBrk="1" hangingPunct="1">
              <a:lnSpc>
                <a:spcPct val="150000"/>
              </a:lnSpc>
              <a:spcBef>
                <a:spcPct val="0"/>
              </a:spcBef>
              <a:buFontTx/>
              <a:buNone/>
            </a:pPr>
            <a:r>
              <a:rPr kumimoji="1" lang="zh-CN" altLang="en-US" sz="2400" dirty="0"/>
              <a:t>⑶ 对每个形参必须指明其名字和数据类型；</a:t>
            </a:r>
          </a:p>
          <a:p>
            <a:pPr>
              <a:lnSpc>
                <a:spcPct val="150000"/>
              </a:lnSpc>
              <a:spcBef>
                <a:spcPct val="0"/>
              </a:spcBef>
              <a:buNone/>
            </a:pPr>
            <a:r>
              <a:rPr kumimoji="1" lang="zh-CN" altLang="en-US" sz="2400" dirty="0"/>
              <a:t>⑷ 实参可以是常量、变量或表达式，并且必须有确定的值；</a:t>
            </a:r>
          </a:p>
          <a:p>
            <a:pPr eaLnBrk="1" hangingPunct="1">
              <a:lnSpc>
                <a:spcPct val="150000"/>
              </a:lnSpc>
              <a:spcBef>
                <a:spcPct val="0"/>
              </a:spcBef>
              <a:buFontTx/>
              <a:buNone/>
            </a:pPr>
            <a:r>
              <a:rPr kumimoji="1" lang="zh-CN" altLang="en-US" sz="2400" dirty="0"/>
              <a:t>⑸ 实参个数、类型必须与对应的形参一致；若形参与实参类型不一致，自动按形参类型转换</a:t>
            </a:r>
            <a:r>
              <a:rPr kumimoji="1" lang="en-US" altLang="zh-CN" sz="2400" dirty="0"/>
              <a:t>;</a:t>
            </a:r>
          </a:p>
          <a:p>
            <a:pPr eaLnBrk="1" hangingPunct="1">
              <a:lnSpc>
                <a:spcPct val="150000"/>
              </a:lnSpc>
              <a:spcBef>
                <a:spcPct val="0"/>
              </a:spcBef>
              <a:buFontTx/>
              <a:buNone/>
            </a:pPr>
            <a:r>
              <a:rPr kumimoji="1" lang="en-US" altLang="zh-CN" sz="2400" dirty="0"/>
              <a:t>⑹ </a:t>
            </a:r>
            <a:r>
              <a:rPr kumimoji="1" lang="zh-CN" altLang="en-US" sz="2400" dirty="0"/>
              <a:t>实参对形参的数据传递是值传递，即单向传递，只由实参传递给形参，反之不可。调用结束后，只有形参单元被释放，实参单元中的值不变。</a:t>
            </a:r>
          </a:p>
        </p:txBody>
      </p:sp>
      <p:sp>
        <p:nvSpPr>
          <p:cNvPr id="11" name="Text Box 3"/>
          <p:cNvSpPr txBox="1">
            <a:spLocks noChangeArrowheads="1"/>
          </p:cNvSpPr>
          <p:nvPr/>
        </p:nvSpPr>
        <p:spPr bwMode="auto">
          <a:xfrm>
            <a:off x="431800" y="981075"/>
            <a:ext cx="723859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u="sng" dirty="0">
                <a:latin typeface="Times New Roman" panose="02020603050405020304" pitchFamily="18" charset="0"/>
              </a:rPr>
              <a:t>关于形参、实参的说明</a:t>
            </a:r>
            <a:r>
              <a:rPr kumimoji="1" lang="zh-CN" altLang="en-US" sz="2800" dirty="0">
                <a:latin typeface="Times New Roman" panose="02020603050405020304" pitchFamily="18" charset="0"/>
              </a:rPr>
              <a:t>：</a:t>
            </a:r>
          </a:p>
        </p:txBody>
      </p:sp>
    </p:spTree>
    <p:extLst>
      <p:ext uri="{BB962C8B-B14F-4D97-AF65-F5344CB8AC3E}">
        <p14:creationId xmlns:p14="http://schemas.microsoft.com/office/powerpoint/2010/main" val="417454901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31800" y="51276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200" kern="0">
                <a:latin typeface="黑体" pitchFamily="2" charset="-122"/>
                <a:ea typeface="黑体" pitchFamily="2" charset="-122"/>
              </a:rPr>
              <a:t>6. 3 </a:t>
            </a:r>
            <a:r>
              <a:rPr lang="zh-CN" altLang="en-US" sz="3200" kern="0">
                <a:latin typeface="黑体" pitchFamily="2" charset="-122"/>
                <a:ea typeface="黑体" pitchFamily="2" charset="-122"/>
              </a:rPr>
              <a:t>函数间的数据传递</a:t>
            </a:r>
          </a:p>
        </p:txBody>
      </p:sp>
      <p:sp>
        <p:nvSpPr>
          <p:cNvPr id="5" name="Rectangle 3"/>
          <p:cNvSpPr>
            <a:spLocks noChangeArrowheads="1"/>
          </p:cNvSpPr>
          <p:nvPr/>
        </p:nvSpPr>
        <p:spPr bwMode="auto">
          <a:xfrm>
            <a:off x="539750" y="1376363"/>
            <a:ext cx="1165225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95350" indent="-89535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895350" marR="0" lvl="0" indent="-895350" defTabSz="914400" eaLnBrk="1" fontAlgn="base" latinLnBrk="0" hangingPunct="1">
              <a:lnSpc>
                <a:spcPct val="150000"/>
              </a:lnSpc>
              <a:spcBef>
                <a:spcPct val="2000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一</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形实结合值传递（赋值调用）</a:t>
            </a:r>
          </a:p>
          <a:p>
            <a:pPr marL="895350" marR="0" lvl="0" indent="-895350" defTabSz="914400" eaLnBrk="1" fontAlgn="base" latinLnBrk="0" hangingPunct="1">
              <a:lnSpc>
                <a:spcPct val="150000"/>
              </a:lnSpc>
              <a:spcBef>
                <a:spcPct val="2000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方式：函数调用时形参分配内存，将实参的值复制到形参中；调用结束，形参被释放，实参维持不变</a:t>
            </a:r>
          </a:p>
          <a:p>
            <a:pPr marL="895350" marR="0" lvl="0" indent="-895350" defTabSz="914400" eaLnBrk="1" fontAlgn="base" latinLnBrk="0" hangingPunct="1">
              <a:lnSpc>
                <a:spcPct val="150000"/>
              </a:lnSpc>
              <a:spcBef>
                <a:spcPct val="2000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特点：</a:t>
            </a:r>
            <a:r>
              <a:rPr kumimoji="0" lang="zh-CN" altLang="en-US"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单向传递</a:t>
            </a:r>
            <a:r>
              <a:rPr kumimoji="0"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形参与实参占用不同的内存，形参的变化不影响实参</a:t>
            </a:r>
          </a:p>
        </p:txBody>
      </p:sp>
      <p:sp>
        <p:nvSpPr>
          <p:cNvPr id="6" name="Rectangle 4"/>
          <p:cNvSpPr>
            <a:spLocks noChangeArrowheads="1"/>
          </p:cNvSpPr>
          <p:nvPr/>
        </p:nvSpPr>
        <p:spPr bwMode="auto">
          <a:xfrm>
            <a:off x="4079875" y="2976801"/>
            <a:ext cx="4572000" cy="3552825"/>
          </a:xfrm>
          <a:prstGeom prst="rect">
            <a:avLst/>
          </a:prstGeom>
          <a:solidFill>
            <a:srgbClr val="FFFFFF"/>
          </a:solidFill>
          <a:ln w="38100">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#include &lt;stdio.h&gt;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swap( int a, int 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int tmp;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tmp=a;</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b=tmp;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int a=15, b=5;</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if(a&gt;b) swap(a,b);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printf("%d, %d\n", a, b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The answer is:15, 5*/</a:t>
            </a:r>
          </a:p>
        </p:txBody>
      </p:sp>
    </p:spTree>
    <p:extLst>
      <p:ext uri="{BB962C8B-B14F-4D97-AF65-F5344CB8AC3E}">
        <p14:creationId xmlns:p14="http://schemas.microsoft.com/office/powerpoint/2010/main" val="2265412099"/>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Rectangle 3"/>
          <p:cNvSpPr>
            <a:spLocks noChangeArrowheads="1"/>
          </p:cNvSpPr>
          <p:nvPr/>
        </p:nvSpPr>
        <p:spPr bwMode="auto">
          <a:xfrm>
            <a:off x="503237" y="644525"/>
            <a:ext cx="11051453"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95350" indent="-89535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895350" marR="0" lvl="0" indent="-89535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二</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地址传递（引用调用）</a:t>
            </a:r>
          </a:p>
          <a:p>
            <a:pPr marL="895350" marR="0" lvl="0" indent="-89535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方式：函数调用时，将数据的存储地址作为实参复制给形参</a:t>
            </a:r>
          </a:p>
          <a:p>
            <a:pPr marL="895350" marR="0" lvl="0" indent="-89535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特点： “双向”传递</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实参和形参必须是地址常量或变量，均指向同一个的存储单元，</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数据可同步更新</a:t>
            </a:r>
          </a:p>
        </p:txBody>
      </p:sp>
      <p:sp>
        <p:nvSpPr>
          <p:cNvPr id="29" name="Rectangle 4"/>
          <p:cNvSpPr>
            <a:spLocks noChangeArrowheads="1"/>
          </p:cNvSpPr>
          <p:nvPr/>
        </p:nvSpPr>
        <p:spPr bwMode="auto">
          <a:xfrm>
            <a:off x="3995738" y="2708275"/>
            <a:ext cx="4572000" cy="3975100"/>
          </a:xfrm>
          <a:prstGeom prst="rect">
            <a:avLst/>
          </a:prstGeom>
          <a:solidFill>
            <a:srgbClr val="FFFFFF"/>
          </a:solidFill>
          <a:ln w="38100">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#include &lt;stdio.h&gt;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swap( int *a, int *b)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int tmp;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tmp=*a;</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*b=tmp;</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int a=15, b=5;</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if(a&gt;b) swap(&amp;a,&amp;b);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printf("%d, %d\n", a, b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The answer is:5, 15*/</a:t>
            </a:r>
          </a:p>
        </p:txBody>
      </p:sp>
    </p:spTree>
    <p:extLst>
      <p:ext uri="{BB962C8B-B14F-4D97-AF65-F5344CB8AC3E}">
        <p14:creationId xmlns:p14="http://schemas.microsoft.com/office/powerpoint/2010/main" val="247395271"/>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Rectangle 4"/>
          <p:cNvSpPr>
            <a:spLocks noChangeArrowheads="1"/>
          </p:cNvSpPr>
          <p:nvPr/>
        </p:nvSpPr>
        <p:spPr bwMode="auto">
          <a:xfrm>
            <a:off x="792163" y="1341438"/>
            <a:ext cx="76327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数组元素作函数实参</a:t>
            </a:r>
            <a:r>
              <a:rPr kumimoji="0" lang="en-US" altLang="zh-CN"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值传递</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数组名作函数参数</a:t>
            </a:r>
            <a:r>
              <a:rPr kumimoji="0" lang="en-US" altLang="zh-CN"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地址传递</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－形参与实参均为地址常量或地址变量，类型应一致</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－形参数组的</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size1</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可缺省，由实参指定（动态数组）</a:t>
            </a:r>
          </a:p>
        </p:txBody>
      </p:sp>
      <p:sp>
        <p:nvSpPr>
          <p:cNvPr id="18" name="Rectangle 6"/>
          <p:cNvSpPr>
            <a:spLocks noChangeArrowheads="1"/>
          </p:cNvSpPr>
          <p:nvPr/>
        </p:nvSpPr>
        <p:spPr bwMode="auto">
          <a:xfrm>
            <a:off x="768712" y="3752850"/>
            <a:ext cx="397351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sort(</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n)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endPar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sort(a,10);</a:t>
            </a:r>
            <a:endPar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p:txBody>
      </p:sp>
      <p:sp>
        <p:nvSpPr>
          <p:cNvPr id="19" name="Rectangle 9"/>
          <p:cNvSpPr>
            <a:spLocks noChangeArrowheads="1"/>
          </p:cNvSpPr>
          <p:nvPr/>
        </p:nvSpPr>
        <p:spPr bwMode="auto">
          <a:xfrm>
            <a:off x="3853656" y="4126417"/>
            <a:ext cx="3973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sort(</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n)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p:txBody>
      </p:sp>
      <p:sp>
        <p:nvSpPr>
          <p:cNvPr id="20" name="Rectangle 10"/>
          <p:cNvSpPr>
            <a:spLocks noChangeArrowheads="1"/>
          </p:cNvSpPr>
          <p:nvPr/>
        </p:nvSpPr>
        <p:spPr bwMode="auto">
          <a:xfrm>
            <a:off x="6438107" y="4524375"/>
            <a:ext cx="39735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sort(</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1"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a,int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n)×</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p:txBody>
      </p:sp>
      <p:sp>
        <p:nvSpPr>
          <p:cNvPr id="21" name="Rectangle 11"/>
          <p:cNvSpPr>
            <a:spLocks noChangeArrowheads="1"/>
          </p:cNvSpPr>
          <p:nvPr/>
        </p:nvSpPr>
        <p:spPr bwMode="auto">
          <a:xfrm>
            <a:off x="6770688" y="5852319"/>
            <a:ext cx="3308350" cy="366712"/>
          </a:xfrm>
          <a:prstGeom prst="rect">
            <a:avLst/>
          </a:prstGeom>
          <a:noFill/>
          <a:ln w="9525">
            <a:noFill/>
            <a:miter lim="800000"/>
            <a:headEnd/>
            <a:tailEnd/>
          </a:ln>
          <a:effectLst/>
        </p:spPr>
        <p:txBody>
          <a:bodyPr wrap="none">
            <a:spAutoFit/>
          </a:bodyPr>
          <a:lstStyle/>
          <a:p>
            <a:pPr defTabSz="914400" fontAlgn="base">
              <a:spcBef>
                <a:spcPct val="0"/>
              </a:spcBef>
              <a:spcAft>
                <a:spcPct val="0"/>
              </a:spcAft>
              <a:defRPr/>
            </a:pPr>
            <a:r>
              <a:rPr lang="zh-CN" altLang="en-US" b="1" dirty="0">
                <a:solidFill>
                  <a:srgbClr val="FF0000"/>
                </a:solidFill>
                <a:effectLst>
                  <a:outerShdw blurRad="38100" dist="38100" dir="2700000" algn="tl">
                    <a:srgbClr val="C0C0C0"/>
                  </a:outerShdw>
                </a:effectLst>
                <a:latin typeface="Arial" charset="0"/>
                <a:ea typeface="宋体" pitchFamily="2" charset="-122"/>
                <a:sym typeface="Wingdings 2" pitchFamily="18" charset="2"/>
                <a:hlinkClick r:id="rId3" action="ppaction://program"/>
              </a:rPr>
              <a:t>程序演示</a:t>
            </a:r>
            <a:r>
              <a:rPr lang="zh-CN" altLang="en-US" b="1" dirty="0">
                <a:solidFill>
                  <a:srgbClr val="FF0000"/>
                </a:solidFill>
                <a:effectLst>
                  <a:outerShdw blurRad="38100" dist="38100" dir="2700000" algn="tl">
                    <a:srgbClr val="C0C0C0"/>
                  </a:outerShdw>
                </a:effectLst>
                <a:latin typeface="Arial" charset="0"/>
                <a:ea typeface="宋体" pitchFamily="2" charset="-122"/>
                <a:sym typeface="Wingdings 2" pitchFamily="18" charset="2"/>
              </a:rPr>
              <a:t> </a:t>
            </a:r>
            <a:r>
              <a:rPr lang="en-US" altLang="zh-CN" b="1" dirty="0">
                <a:solidFill>
                  <a:srgbClr val="FF0000"/>
                </a:solidFill>
                <a:effectLst>
                  <a:outerShdw blurRad="38100" dist="38100" dir="2700000" algn="tl">
                    <a:srgbClr val="C0C0C0"/>
                  </a:outerShdw>
                </a:effectLst>
                <a:latin typeface="Arial" charset="0"/>
                <a:ea typeface="宋体" pitchFamily="2" charset="-122"/>
                <a:sym typeface="Wingdings 2" pitchFamily="18" charset="2"/>
              </a:rPr>
              <a:t>eg06-05.c eg06-06.c</a:t>
            </a:r>
          </a:p>
        </p:txBody>
      </p:sp>
      <p:sp>
        <p:nvSpPr>
          <p:cNvPr id="22" name="AutoShape 13"/>
          <p:cNvSpPr>
            <a:spLocks noChangeArrowheads="1"/>
          </p:cNvSpPr>
          <p:nvPr/>
        </p:nvSpPr>
        <p:spPr bwMode="auto">
          <a:xfrm>
            <a:off x="1331913" y="6296025"/>
            <a:ext cx="2699760" cy="561975"/>
          </a:xfrm>
          <a:prstGeom prst="wedgeEllipseCallout">
            <a:avLst>
              <a:gd name="adj1" fmla="val -28569"/>
              <a:gd name="adj2" fmla="val -103954"/>
            </a:avLst>
          </a:prstGeom>
          <a:solidFill>
            <a:srgbClr val="FFFFFF"/>
          </a:solidFill>
          <a:ln w="38100">
            <a:solidFill>
              <a:srgbClr val="008000"/>
            </a:solidFill>
            <a:miter lim="800000"/>
            <a:headEnd/>
            <a:tailEnd/>
          </a:ln>
        </p:spPr>
        <p:txBody>
          <a:bodyPr wrap="squar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000" b="0">
                <a:solidFill>
                  <a:srgbClr val="000000"/>
                </a:solidFill>
                <a:latin typeface="Times New Roman" panose="02020603050405020304" pitchFamily="18" charset="0"/>
              </a:rPr>
              <a:t>实参用数组名</a:t>
            </a:r>
          </a:p>
        </p:txBody>
      </p:sp>
      <p:sp>
        <p:nvSpPr>
          <p:cNvPr id="23" name="AutoShape 14"/>
          <p:cNvSpPr>
            <a:spLocks noChangeArrowheads="1"/>
          </p:cNvSpPr>
          <p:nvPr/>
        </p:nvSpPr>
        <p:spPr bwMode="auto">
          <a:xfrm>
            <a:off x="154781" y="4386767"/>
            <a:ext cx="2858583" cy="561975"/>
          </a:xfrm>
          <a:prstGeom prst="wedgeEllipseCallout">
            <a:avLst>
              <a:gd name="adj1" fmla="val 55731"/>
              <a:gd name="adj2" fmla="val -92972"/>
            </a:avLst>
          </a:pr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000" b="0">
                <a:solidFill>
                  <a:srgbClr val="000000"/>
                </a:solidFill>
                <a:latin typeface="Times New Roman" panose="02020603050405020304" pitchFamily="18" charset="0"/>
              </a:rPr>
              <a:t>形参用数组定义</a:t>
            </a:r>
          </a:p>
        </p:txBody>
      </p:sp>
    </p:spTree>
    <p:extLst>
      <p:ext uri="{BB962C8B-B14F-4D97-AF65-F5344CB8AC3E}">
        <p14:creationId xmlns:p14="http://schemas.microsoft.com/office/powerpoint/2010/main" val="2381928987"/>
      </p:ext>
    </p:extLst>
  </p:cSld>
  <p:clrMapOvr>
    <a:masterClrMapping/>
  </p:clrMapOvr>
  <p:transition>
    <p:random/>
    <p:sndAc>
      <p:stSnd>
        <p:snd r:embed="rId2" name="CAMERA.WAV"/>
      </p:stSnd>
    </p:sndAc>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309253" y="981075"/>
            <a:ext cx="9434945" cy="5876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例</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6-5】  </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设计一个能求指定字符串长度的函数</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EG0605.c</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return length of a string</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void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="This is a test";</a:t>
            </a:r>
          </a:p>
          <a:p>
            <a:pPr defTabSz="914400" eaLnBrk="1" hangingPunct="1">
              <a:lnSpc>
                <a:spcPct val="80000"/>
              </a:lnSpc>
              <a:buNone/>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("The length of \"%s\"  is %d.\</a:t>
            </a:r>
            <a:r>
              <a:rPr lang="en-US" altLang="zh-CN" sz="2400" kern="0" dirty="0">
                <a:solidFill>
                  <a:srgbClr val="000000"/>
                </a:solidFill>
                <a:latin typeface="Arial"/>
                <a:ea typeface="宋体"/>
              </a:rPr>
              <a:t>n", </a:t>
            </a:r>
            <a:r>
              <a:rPr lang="en-US" altLang="zh-CN" sz="2400" kern="0" dirty="0" err="1">
                <a:solidFill>
                  <a:srgbClr val="000000"/>
                </a:solidFill>
                <a:latin typeface="Arial"/>
                <a:ea typeface="宋体"/>
              </a:rPr>
              <a:t>Str</a:t>
            </a:r>
            <a:r>
              <a:rPr lang="en-US" altLang="zh-CN" sz="2400" kern="0" dirty="0">
                <a:solidFill>
                  <a:srgbClr val="000000"/>
                </a:solidFill>
                <a:latin typeface="Arial"/>
                <a:ea typeface="宋体"/>
              </a:rPr>
              <a:t>,  </a:t>
            </a:r>
            <a:r>
              <a:rPr lang="en-US" altLang="zh-CN" sz="2400" kern="0" dirty="0" err="1">
                <a:solidFill>
                  <a:srgbClr val="000000"/>
                </a:solidFill>
                <a:latin typeface="Arial"/>
                <a:ea typeface="宋体"/>
              </a:rPr>
              <a:t>strlen</a:t>
            </a:r>
            <a:r>
              <a:rPr lang="en-US" altLang="zh-CN" sz="2400" kern="0" dirty="0">
                <a:solidFill>
                  <a:srgbClr val="000000"/>
                </a:solidFill>
                <a:latin typeface="Arial"/>
                <a:ea typeface="宋体"/>
              </a:rPr>
              <a:t>(</a:t>
            </a:r>
            <a:r>
              <a:rPr lang="en-US" altLang="zh-CN" sz="2400" kern="0" dirty="0" err="1">
                <a:solidFill>
                  <a:srgbClr val="000000"/>
                </a:solidFill>
                <a:latin typeface="Arial"/>
                <a:ea typeface="宋体"/>
              </a:rPr>
              <a:t>Str</a:t>
            </a:r>
            <a:r>
              <a:rPr lang="en-US" altLang="zh-CN" sz="2400" kern="0" dirty="0">
                <a:solidFill>
                  <a:srgbClr val="000000"/>
                </a:solidFill>
                <a:latin typeface="Arial"/>
                <a:ea typeface="宋体"/>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Tree>
    <p:extLst>
      <p:ext uri="{BB962C8B-B14F-4D97-AF65-F5344CB8AC3E}">
        <p14:creationId xmlns:p14="http://schemas.microsoft.com/office/powerpoint/2010/main" val="1355347468"/>
      </p:ext>
    </p:extLst>
  </p:cSld>
  <p:clrMapOvr>
    <a:masterClrMapping/>
  </p:clrMapOvr>
  <p:transition>
    <p:random/>
    <p:sndAc>
      <p:stSnd>
        <p:snd r:embed="rId2" name="CAMERA.WAV"/>
      </p:stSnd>
    </p:sndAc>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288472" y="981075"/>
            <a:ext cx="10037617" cy="5876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例</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6-5】  </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设计一个能求指定字符串长度的函数</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EG06-05.c</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return length of a string</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void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[]="This is a test";</a:t>
            </a:r>
          </a:p>
          <a:p>
            <a:pPr lvl="0" defTabSz="914400" eaLnBrk="1" hangingPunct="1">
              <a:lnSpc>
                <a:spcPct val="80000"/>
              </a:lnSpc>
              <a:buNone/>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("The length of \"%s\"  is %d.\</a:t>
            </a:r>
            <a:r>
              <a:rPr lang="en-US" altLang="zh-CN" sz="2400" kern="0" dirty="0">
                <a:solidFill>
                  <a:srgbClr val="000000"/>
                </a:solidFill>
                <a:latin typeface="Arial"/>
                <a:ea typeface="宋体"/>
              </a:rPr>
              <a:t>n", </a:t>
            </a:r>
            <a:r>
              <a:rPr lang="en-US" altLang="zh-CN" sz="2400" kern="0" dirty="0" err="1">
                <a:solidFill>
                  <a:srgbClr val="000000"/>
                </a:solidFill>
                <a:latin typeface="Arial"/>
                <a:ea typeface="宋体"/>
              </a:rPr>
              <a:t>Str</a:t>
            </a:r>
            <a:r>
              <a:rPr lang="en-US" altLang="zh-CN" sz="2400" kern="0" dirty="0">
                <a:solidFill>
                  <a:srgbClr val="000000"/>
                </a:solidFill>
                <a:latin typeface="Arial"/>
                <a:ea typeface="宋体"/>
              </a:rPr>
              <a:t>,  </a:t>
            </a:r>
            <a:r>
              <a:rPr lang="en-US" altLang="zh-CN" sz="2400" kern="0" dirty="0" err="1">
                <a:solidFill>
                  <a:srgbClr val="000000"/>
                </a:solidFill>
                <a:latin typeface="Arial"/>
                <a:ea typeface="宋体"/>
              </a:rPr>
              <a:t>strlen</a:t>
            </a:r>
            <a:r>
              <a:rPr lang="en-US" altLang="zh-CN" sz="2400" kern="0" dirty="0">
                <a:solidFill>
                  <a:srgbClr val="000000"/>
                </a:solidFill>
                <a:latin typeface="Arial"/>
                <a:ea typeface="宋体"/>
              </a:rPr>
              <a:t>(</a:t>
            </a:r>
            <a:r>
              <a:rPr lang="en-US" altLang="zh-CN" sz="2400" kern="0" dirty="0" err="1">
                <a:solidFill>
                  <a:srgbClr val="000000"/>
                </a:solidFill>
                <a:latin typeface="Arial"/>
                <a:ea typeface="宋体"/>
              </a:rPr>
              <a:t>Str</a:t>
            </a:r>
            <a:r>
              <a:rPr lang="en-US" altLang="zh-CN" sz="2400" kern="0" dirty="0">
                <a:solidFill>
                  <a:srgbClr val="000000"/>
                </a:solidFill>
                <a:latin typeface="Arial"/>
                <a:ea typeface="宋体"/>
              </a:rPr>
              <a:t>));</a:t>
            </a:r>
            <a:endPar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Tree>
    <p:extLst>
      <p:ext uri="{BB962C8B-B14F-4D97-AF65-F5344CB8AC3E}">
        <p14:creationId xmlns:p14="http://schemas.microsoft.com/office/powerpoint/2010/main" val="941670917"/>
      </p:ext>
    </p:extLst>
  </p:cSld>
  <p:clrMapOvr>
    <a:masterClrMapping/>
  </p:clrMapOvr>
  <p:transition>
    <p:random/>
    <p:sndAc>
      <p:stSnd>
        <p:snd r:embed="rId2" name="CAMERA.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400050" y="125271"/>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latin typeface="+mj-lt"/>
                <a:ea typeface="+mj-ea"/>
                <a:cs typeface="+mj-cs"/>
                <a:sym typeface="Wingdings 2" panose="05020102010507070707" pitchFamily="18" charset="2"/>
              </a:defRPr>
            </a:lvl1pPr>
            <a:lvl2pPr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anose="05020102010507070707" pitchFamily="18" charset="2"/>
              </a:defRPr>
            </a:lvl2pPr>
            <a:lvl3pPr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anose="05020102010507070707" pitchFamily="18" charset="2"/>
              </a:defRPr>
            </a:lvl3pPr>
            <a:lvl4pPr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anose="05020102010507070707" pitchFamily="18" charset="2"/>
              </a:defRPr>
            </a:lvl4pPr>
            <a:lvl5pPr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anose="05020102010507070707" pitchFamily="18" charset="2"/>
              </a:defRPr>
            </a:lvl5pPr>
            <a:lvl6pPr marL="457200"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itchFamily="18" charset="2"/>
              </a:defRPr>
            </a:lvl6pPr>
            <a:lvl7pPr marL="914400"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itchFamily="18" charset="2"/>
              </a:defRPr>
            </a:lvl7pPr>
            <a:lvl8pPr marL="1371600"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itchFamily="18" charset="2"/>
              </a:defRPr>
            </a:lvl8pPr>
            <a:lvl9pPr marL="1828800" algn="l" rtl="0" eaLnBrk="0" fontAlgn="base" hangingPunct="0">
              <a:spcBef>
                <a:spcPct val="0"/>
              </a:spcBef>
              <a:spcAft>
                <a:spcPct val="0"/>
              </a:spcAft>
              <a:defRPr sz="4000" b="1">
                <a:solidFill>
                  <a:schemeClr val="tx1"/>
                </a:solidFill>
                <a:latin typeface="隶书" pitchFamily="49" charset="-122"/>
                <a:ea typeface="隶书" pitchFamily="49" charset="-122"/>
                <a:sym typeface="Wingdings 2" pitchFamily="18" charset="2"/>
              </a:defRPr>
            </a:lvl9pPr>
          </a:lstStyle>
          <a:p>
            <a:pPr lvl="0" defTabSz="914400">
              <a:defRPr/>
            </a:pPr>
            <a:r>
              <a:rPr lang="zh-CN" altLang="en-US" kern="0" dirty="0">
                <a:solidFill>
                  <a:srgbClr val="000000"/>
                </a:solidFill>
                <a:effectLst>
                  <a:outerShdw blurRad="38100" dist="38100" dir="2700000" algn="tl">
                    <a:srgbClr val="000000">
                      <a:alpha val="43137"/>
                    </a:srgbClr>
                  </a:outerShdw>
                </a:effectLst>
                <a:latin typeface="隶书"/>
                <a:ea typeface="隶书"/>
              </a:rPr>
              <a:t>第六章  函    数</a:t>
            </a:r>
            <a:endParaRPr kumimoji="0" lang="zh-CN" altLang="en-US"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隶书"/>
              <a:ea typeface="隶书"/>
              <a:cs typeface="+mj-cs"/>
              <a:sym typeface="Wingdings 2" panose="05020102010507070707" pitchFamily="18" charset="2"/>
            </a:endParaRPr>
          </a:p>
        </p:txBody>
      </p:sp>
      <p:sp>
        <p:nvSpPr>
          <p:cNvPr id="22" name="Rectangle 3"/>
          <p:cNvSpPr>
            <a:spLocks noChangeArrowheads="1"/>
          </p:cNvSpPr>
          <p:nvPr/>
        </p:nvSpPr>
        <p:spPr bwMode="auto">
          <a:xfrm>
            <a:off x="1763712" y="1269771"/>
            <a:ext cx="8502505" cy="3418501"/>
          </a:xfrm>
          <a:prstGeom prst="rect">
            <a:avLst/>
          </a:prstGeom>
          <a:noFill/>
          <a:ln w="12700" cap="sq">
            <a:noFill/>
            <a:miter lim="800000"/>
            <a:headEnd type="none" w="sm" len="sm"/>
            <a:tailEnd type="none" w="sm" len="sm"/>
          </a:ln>
          <a:effectLst/>
        </p:spPr>
        <p:txBody>
          <a:bodyPr wrap="square" lIns="90000" tIns="46800" rIns="90000" bIns="46800">
            <a:spAutoFit/>
          </a:bodyPr>
          <a:lstStyle/>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1</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．掌握函数的定义与调用</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2</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．掌握函数间数据传递的方法</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3</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．理解函数的嵌套与递归调用</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4</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．掌握指针函数的概念和调用</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5</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．了解函数指针的概念和调用</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6</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．了解 </a:t>
            </a: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main </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函数与命令行参数</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7</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．理解变量的存储类型、作用域和存在性</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8</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．了解内部函数和外部函数</a:t>
            </a:r>
          </a:p>
          <a:p>
            <a:pPr defTabSz="914400" fontAlgn="base">
              <a:spcBef>
                <a:spcPct val="0"/>
              </a:spcBef>
              <a:spcAft>
                <a:spcPct val="0"/>
              </a:spcAft>
              <a:defRPr/>
            </a:pPr>
            <a:r>
              <a:rPr kumimoji="1" lang="en-US" altLang="zh-CN" sz="2400" b="1" i="1" dirty="0">
                <a:solidFill>
                  <a:srgbClr val="000000"/>
                </a:solidFill>
                <a:effectLst>
                  <a:outerShdw blurRad="38100" dist="38100" dir="2700000" algn="tl">
                    <a:srgbClr val="C0C0C0"/>
                  </a:outerShdw>
                </a:effectLst>
                <a:latin typeface="Arial" charset="0"/>
                <a:ea typeface="楷体_GB2312" pitchFamily="49" charset="-122"/>
              </a:rPr>
              <a:t>9</a:t>
            </a:r>
            <a:r>
              <a:rPr kumimoji="1" lang="zh-CN" altLang="en-US" sz="2400" b="1" i="1" dirty="0">
                <a:solidFill>
                  <a:srgbClr val="000000"/>
                </a:solidFill>
                <a:effectLst>
                  <a:outerShdw blurRad="38100" dist="38100" dir="2700000" algn="tl">
                    <a:srgbClr val="C0C0C0"/>
                  </a:outerShdw>
                </a:effectLst>
                <a:latin typeface="Arial" charset="0"/>
                <a:ea typeface="楷体_GB2312" pitchFamily="49" charset="-122"/>
              </a:rPr>
              <a:t>．理解宏、文件包含等编译预处理</a:t>
            </a:r>
          </a:p>
        </p:txBody>
      </p:sp>
      <p:sp>
        <p:nvSpPr>
          <p:cNvPr id="23" name="Text Box 4"/>
          <p:cNvSpPr txBox="1">
            <a:spLocks noChangeArrowheads="1"/>
          </p:cNvSpPr>
          <p:nvPr/>
        </p:nvSpPr>
        <p:spPr bwMode="auto">
          <a:xfrm>
            <a:off x="938859" y="1091628"/>
            <a:ext cx="865188" cy="914400"/>
          </a:xfrm>
          <a:prstGeom prst="rect">
            <a:avLst/>
          </a:prstGeom>
          <a:noFill/>
          <a:ln w="9525">
            <a:noFill/>
            <a:miter lim="800000"/>
            <a:headEnd/>
            <a:tailEnd/>
          </a:ln>
          <a:effectLst/>
        </p:spPr>
        <p:txBody>
          <a:bodyPr>
            <a:spAutoFit/>
          </a:bodyPr>
          <a:lstStyle/>
          <a:p>
            <a:pPr defTabSz="914400" fontAlgn="base">
              <a:spcBef>
                <a:spcPct val="50000"/>
              </a:spcBef>
              <a:spcAft>
                <a:spcPct val="0"/>
              </a:spcAft>
              <a:defRPr/>
            </a:pPr>
            <a:r>
              <a:rPr lang="en-US" altLang="zh-CN" sz="5400" b="1" dirty="0">
                <a:solidFill>
                  <a:srgbClr val="FF0000"/>
                </a:solidFill>
                <a:effectLst>
                  <a:outerShdw blurRad="38100" dist="38100" dir="2700000" algn="tl">
                    <a:srgbClr val="C0C0C0"/>
                  </a:outerShdw>
                </a:effectLst>
                <a:latin typeface="Arial" charset="0"/>
                <a:ea typeface="宋体" pitchFamily="2" charset="-122"/>
                <a:sym typeface="Wingdings 2" pitchFamily="18" charset="2"/>
              </a:rPr>
              <a:t></a:t>
            </a:r>
          </a:p>
        </p:txBody>
      </p:sp>
      <p:sp>
        <p:nvSpPr>
          <p:cNvPr id="26" name="Text Box 5"/>
          <p:cNvSpPr txBox="1">
            <a:spLocks noChangeArrowheads="1"/>
          </p:cNvSpPr>
          <p:nvPr/>
        </p:nvSpPr>
        <p:spPr bwMode="auto">
          <a:xfrm>
            <a:off x="938859" y="4959350"/>
            <a:ext cx="865188" cy="914400"/>
          </a:xfrm>
          <a:prstGeom prst="rect">
            <a:avLst/>
          </a:prstGeom>
          <a:noFill/>
          <a:ln w="9525">
            <a:noFill/>
            <a:miter lim="800000"/>
            <a:headEnd/>
            <a:tailEnd/>
          </a:ln>
          <a:effectLst/>
        </p:spPr>
        <p:txBody>
          <a:bodyPr>
            <a:spAutoFit/>
          </a:bodyPr>
          <a:lstStyle/>
          <a:p>
            <a:pPr defTabSz="914400" fontAlgn="base">
              <a:spcBef>
                <a:spcPct val="50000"/>
              </a:spcBef>
              <a:spcAft>
                <a:spcPct val="0"/>
              </a:spcAft>
              <a:defRPr/>
            </a:pPr>
            <a:r>
              <a:rPr lang="en-US" altLang="zh-CN" sz="5400" b="1" dirty="0">
                <a:solidFill>
                  <a:srgbClr val="FF0000"/>
                </a:solidFill>
                <a:effectLst>
                  <a:outerShdw blurRad="38100" dist="38100" dir="2700000" algn="tl">
                    <a:srgbClr val="C0C0C0"/>
                  </a:outerShdw>
                </a:effectLst>
                <a:latin typeface="Arial" charset="0"/>
                <a:ea typeface="宋体" pitchFamily="2" charset="-122"/>
                <a:sym typeface="Wingdings 2" pitchFamily="18" charset="2"/>
              </a:rPr>
              <a:t></a:t>
            </a:r>
          </a:p>
        </p:txBody>
      </p:sp>
      <p:sp>
        <p:nvSpPr>
          <p:cNvPr id="27" name="AutoShape 6"/>
          <p:cNvSpPr>
            <a:spLocks noChangeArrowheads="1"/>
          </p:cNvSpPr>
          <p:nvPr/>
        </p:nvSpPr>
        <p:spPr bwMode="auto">
          <a:xfrm>
            <a:off x="9549607" y="1476233"/>
            <a:ext cx="1296987" cy="576263"/>
          </a:xfrm>
          <a:prstGeom prst="cloudCallout">
            <a:avLst>
              <a:gd name="adj1" fmla="val -79866"/>
              <a:gd name="adj2" fmla="val 134847"/>
            </a:avLst>
          </a:prstGeom>
          <a:gradFill rotWithShape="1">
            <a:gsLst>
              <a:gs pos="0">
                <a:srgbClr val="FFFF00"/>
              </a:gs>
              <a:gs pos="100000">
                <a:srgbClr val="F3FCA2"/>
              </a:gs>
            </a:gsLst>
            <a:lin ang="5400000" scaled="1"/>
          </a:gradFill>
          <a:ln w="9525">
            <a:solidFill>
              <a:srgbClr val="000000"/>
            </a:solidFill>
            <a:round/>
            <a:headEnd/>
            <a:tailEnd/>
          </a:ln>
        </p:spPr>
        <p:txBody>
          <a:bodyPr/>
          <a:lstStyle>
            <a:lvl1pPr>
              <a:spcBef>
                <a:spcPct val="20000"/>
              </a:spcBef>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重点</a:t>
            </a:r>
          </a:p>
        </p:txBody>
      </p:sp>
      <p:sp>
        <p:nvSpPr>
          <p:cNvPr id="28" name="AutoShape 7"/>
          <p:cNvSpPr>
            <a:spLocks noChangeArrowheads="1"/>
          </p:cNvSpPr>
          <p:nvPr/>
        </p:nvSpPr>
        <p:spPr bwMode="auto">
          <a:xfrm>
            <a:off x="8172450" y="4772465"/>
            <a:ext cx="1333500" cy="612775"/>
          </a:xfrm>
          <a:prstGeom prst="cloudCallout">
            <a:avLst>
              <a:gd name="adj1" fmla="val -65833"/>
              <a:gd name="adj2" fmla="val 94042"/>
            </a:avLst>
          </a:prstGeom>
          <a:gradFill rotWithShape="1">
            <a:gsLst>
              <a:gs pos="0">
                <a:srgbClr val="FFFF00"/>
              </a:gs>
              <a:gs pos="100000">
                <a:srgbClr val="F3FCA2"/>
              </a:gs>
            </a:gsLst>
            <a:lin ang="5400000" scaled="1"/>
          </a:gradFill>
          <a:ln w="9525">
            <a:solidFill>
              <a:srgbClr val="000000"/>
            </a:solidFill>
            <a:round/>
            <a:headEnd/>
            <a:tailEnd/>
          </a:ln>
        </p:spPr>
        <p:txBody>
          <a:bodyPr/>
          <a:lstStyle>
            <a:lvl1pPr>
              <a:spcBef>
                <a:spcPct val="20000"/>
              </a:spcBef>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难点</a:t>
            </a:r>
          </a:p>
        </p:txBody>
      </p:sp>
      <p:sp>
        <p:nvSpPr>
          <p:cNvPr id="29" name="Rectangle 8"/>
          <p:cNvSpPr>
            <a:spLocks noChangeArrowheads="1"/>
          </p:cNvSpPr>
          <p:nvPr/>
        </p:nvSpPr>
        <p:spPr bwMode="auto">
          <a:xfrm>
            <a:off x="1763712" y="5078852"/>
            <a:ext cx="8232342" cy="1384995"/>
          </a:xfrm>
          <a:prstGeom prst="rect">
            <a:avLst/>
          </a:prstGeom>
          <a:noFill/>
          <a:ln w="9525">
            <a:noFill/>
            <a:miter lim="800000"/>
            <a:headEnd/>
            <a:tailEnd/>
          </a:ln>
          <a:effectLst/>
        </p:spPr>
        <p:txBody>
          <a:bodyPr wrap="square">
            <a:spAutoFit/>
          </a:bodyPr>
          <a:lstStyle/>
          <a:p>
            <a:pPr defTabSz="914400" fontAlgn="base">
              <a:spcBef>
                <a:spcPct val="0"/>
              </a:spcBef>
              <a:spcAft>
                <a:spcPct val="0"/>
              </a:spcAft>
              <a:defRPr/>
            </a:pPr>
            <a:r>
              <a:rPr kumimoji="1" lang="en-US" altLang="zh-CN" sz="2800" b="1" i="1" dirty="0">
                <a:solidFill>
                  <a:srgbClr val="000000"/>
                </a:solidFill>
                <a:effectLst>
                  <a:outerShdw blurRad="38100" dist="38100" dir="2700000" algn="tl">
                    <a:srgbClr val="C0C0C0"/>
                  </a:outerShdw>
                </a:effectLst>
                <a:latin typeface="Arial" charset="0"/>
                <a:ea typeface="楷体_GB2312" pitchFamily="49" charset="-122"/>
              </a:rPr>
              <a:t>1</a:t>
            </a:r>
            <a:r>
              <a:rPr kumimoji="1" lang="zh-CN" altLang="en-US" sz="2800" b="1" i="1" dirty="0">
                <a:solidFill>
                  <a:srgbClr val="000000"/>
                </a:solidFill>
                <a:effectLst>
                  <a:outerShdw blurRad="38100" dist="38100" dir="2700000" algn="tl">
                    <a:srgbClr val="C0C0C0"/>
                  </a:outerShdw>
                </a:effectLst>
                <a:latin typeface="Arial" charset="0"/>
                <a:ea typeface="楷体_GB2312" pitchFamily="49" charset="-122"/>
              </a:rPr>
              <a:t>．理解函数的概念和使用</a:t>
            </a:r>
          </a:p>
          <a:p>
            <a:pPr defTabSz="914400" fontAlgn="base">
              <a:spcBef>
                <a:spcPct val="0"/>
              </a:spcBef>
              <a:spcAft>
                <a:spcPct val="0"/>
              </a:spcAft>
              <a:defRPr/>
            </a:pPr>
            <a:r>
              <a:rPr kumimoji="1" lang="en-US" altLang="zh-CN" sz="2800" b="1" i="1" dirty="0">
                <a:solidFill>
                  <a:srgbClr val="000000"/>
                </a:solidFill>
                <a:effectLst>
                  <a:outerShdw blurRad="38100" dist="38100" dir="2700000" algn="tl">
                    <a:srgbClr val="C0C0C0"/>
                  </a:outerShdw>
                </a:effectLst>
                <a:latin typeface="Arial" charset="0"/>
                <a:ea typeface="楷体_GB2312" pitchFamily="49" charset="-122"/>
              </a:rPr>
              <a:t>2</a:t>
            </a:r>
            <a:r>
              <a:rPr kumimoji="1" lang="zh-CN" altLang="en-US" sz="2800" b="1" i="1" dirty="0">
                <a:solidFill>
                  <a:srgbClr val="000000"/>
                </a:solidFill>
                <a:effectLst>
                  <a:outerShdw blurRad="38100" dist="38100" dir="2700000" algn="tl">
                    <a:srgbClr val="C0C0C0"/>
                  </a:outerShdw>
                </a:effectLst>
                <a:latin typeface="Arial" charset="0"/>
                <a:ea typeface="楷体_GB2312" pitchFamily="49" charset="-122"/>
              </a:rPr>
              <a:t>．掌握函数间的数据传递</a:t>
            </a:r>
          </a:p>
          <a:p>
            <a:pPr defTabSz="914400" fontAlgn="base">
              <a:spcBef>
                <a:spcPct val="0"/>
              </a:spcBef>
              <a:spcAft>
                <a:spcPct val="0"/>
              </a:spcAft>
              <a:defRPr/>
            </a:pPr>
            <a:r>
              <a:rPr kumimoji="1" lang="en-US" altLang="zh-CN" sz="2800" b="1" i="1" dirty="0">
                <a:solidFill>
                  <a:srgbClr val="000000"/>
                </a:solidFill>
                <a:effectLst>
                  <a:outerShdw blurRad="38100" dist="38100" dir="2700000" algn="tl">
                    <a:srgbClr val="C0C0C0"/>
                  </a:outerShdw>
                </a:effectLst>
                <a:latin typeface="Arial" charset="0"/>
                <a:ea typeface="楷体_GB2312" pitchFamily="49" charset="-122"/>
              </a:rPr>
              <a:t>3</a:t>
            </a:r>
            <a:r>
              <a:rPr kumimoji="1" lang="zh-CN" altLang="en-US" sz="2800" b="1" i="1" dirty="0">
                <a:solidFill>
                  <a:srgbClr val="000000"/>
                </a:solidFill>
                <a:effectLst>
                  <a:outerShdw blurRad="38100" dist="38100" dir="2700000" algn="tl">
                    <a:srgbClr val="C0C0C0"/>
                  </a:outerShdw>
                </a:effectLst>
                <a:latin typeface="Arial" charset="0"/>
                <a:ea typeface="楷体_GB2312" pitchFamily="49" charset="-122"/>
              </a:rPr>
              <a:t>．理解变量的存储类型、作用域和存在性</a:t>
            </a:r>
          </a:p>
        </p:txBody>
      </p:sp>
    </p:spTree>
    <p:extLst>
      <p:ext uri="{BB962C8B-B14F-4D97-AF65-F5344CB8AC3E}">
        <p14:creationId xmlns:p14="http://schemas.microsoft.com/office/powerpoint/2010/main" val="177190868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40665" y="981075"/>
            <a:ext cx="8229600" cy="5876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例</a:t>
            </a: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6-6】  </a:t>
            </a:r>
            <a:r>
              <a:rPr kumimoji="0" lang="zh-CN" altLang="en-US"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通过函数输入</a:t>
            </a: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10</a:t>
            </a:r>
            <a:r>
              <a:rPr kumimoji="0" lang="zh-CN" altLang="en-US"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个整数，然后利用冒泡法从小到大排序，最后输出排序结果。</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&lt;stdio.h&gt;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Input( int a[10], int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int i;</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printf("Input %d int: ",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i=0; i&lt;n; i++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scanf("%d", a+i);</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Sort( int a[], int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int i, j, tmp;</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i=0; i&lt;n-1; i++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j=0; j&lt;n-i-1; j++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 a[j]&gt;a[j+1]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tmp=a[j], a[j]=a[j+1], a[j+1]=tmp;</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endPar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p:txBody>
      </p:sp>
      <p:sp>
        <p:nvSpPr>
          <p:cNvPr id="3" name="Rectangle 3"/>
          <p:cNvSpPr>
            <a:spLocks noChangeArrowheads="1"/>
          </p:cNvSpPr>
          <p:nvPr/>
        </p:nvSpPr>
        <p:spPr bwMode="auto">
          <a:xfrm>
            <a:off x="6600969" y="1470170"/>
            <a:ext cx="4392612" cy="4221162"/>
          </a:xfrm>
          <a:prstGeom prst="rect">
            <a:avLst/>
          </a:prstGeom>
          <a:solidFill>
            <a:srgbClr val="BBE0E3"/>
          </a:solidFill>
          <a:ln w="9525" algn="ctr">
            <a:solidFill>
              <a:srgbClr val="000000"/>
            </a:solidFill>
            <a:miter lim="800000"/>
            <a:headEnd/>
            <a:tailEnd/>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void Print( int *a, int 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int  i;</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printf("The sorted number is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for( i=0; i&lt;n; i++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printf(" %d ", a[i]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printf("\n");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int a[10], SIZE=10;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Input(a,SIZE);</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Sort(a,SIZE);</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Print(a,SIZE);</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p:txBody>
      </p:sp>
    </p:spTree>
    <p:extLst>
      <p:ext uri="{BB962C8B-B14F-4D97-AF65-F5344CB8AC3E}">
        <p14:creationId xmlns:p14="http://schemas.microsoft.com/office/powerpoint/2010/main" val="1163236788"/>
      </p:ext>
    </p:extLst>
  </p:cSld>
  <p:clrMapOvr>
    <a:masterClrMapping/>
  </p:clrMapOvr>
  <p:transition>
    <p:random/>
    <p:sndAc>
      <p:stSnd>
        <p:snd r:embed="rId2" name="CAMERA.WAV"/>
      </p:stSnd>
    </p:sndAc>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503238" y="836613"/>
            <a:ext cx="4712998" cy="591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三</a:t>
            </a:r>
            <a:r>
              <a:rPr kumimoji="0" lang="en-US" altLang="zh-CN"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函数的返回值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形式：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return(</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表达式</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return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表达式</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2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功能：从被调用函数返回调用函数，同时把返值带给调用函数</a:t>
            </a:r>
            <a:endPar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20000"/>
              </a:spcBef>
              <a:spcAft>
                <a:spcPct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a:t>
            </a:r>
          </a:p>
          <a:p>
            <a:pPr marL="0" marR="0" lvl="0" indent="0" defTabSz="91440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函数中可有多个</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return</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语句，但只能返回一个值</a:t>
            </a:r>
          </a:p>
          <a:p>
            <a:pPr marL="0" marR="0" lvl="0" indent="0" defTabSz="91440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若函数与</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return</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表达式的类型不一致，按前者为准自动转换</a:t>
            </a:r>
          </a:p>
          <a:p>
            <a:pPr marL="0" marR="0" lvl="0" indent="0" defTabSz="91440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 void</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型函数无</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return</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语句，遇</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时自动返回调用函数</a:t>
            </a:r>
          </a:p>
        </p:txBody>
      </p:sp>
      <p:sp>
        <p:nvSpPr>
          <p:cNvPr id="3" name="Rectangle 6"/>
          <p:cNvSpPr>
            <a:spLocks noChangeArrowheads="1"/>
          </p:cNvSpPr>
          <p:nvPr/>
        </p:nvSpPr>
        <p:spPr bwMode="auto">
          <a:xfrm>
            <a:off x="6168593" y="962025"/>
            <a:ext cx="4284662" cy="5578475"/>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Program: EG06-07.c</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Description:  </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试写一函数实现两个字符串的比较。</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#include &lt;</a:t>
            </a: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stdio.h</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int</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strcmp</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(char *s1,char *s2)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while(*s1&amp;&amp;*s2&amp;&amp;*s1==*s2)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s1++,s2++;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*s1-*s2;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char s1[80],s2[80];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gets(s1);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gets(s2);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strcmp</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(s1,s2)=%d\n",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20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strcmp</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(s1,s2));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p:txBody>
      </p:sp>
    </p:spTree>
    <p:extLst>
      <p:ext uri="{BB962C8B-B14F-4D97-AF65-F5344CB8AC3E}">
        <p14:creationId xmlns:p14="http://schemas.microsoft.com/office/powerpoint/2010/main" val="3843663654"/>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03238" y="2420938"/>
            <a:ext cx="8640762"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lang="en-US" altLang="zh-CN" sz="1800">
                <a:solidFill>
                  <a:srgbClr val="000000"/>
                </a:solidFill>
                <a:ea typeface="楷体_GB2312" pitchFamily="49" charset="-122"/>
              </a:rPr>
              <a:t>// Program: EG06-09.c</a:t>
            </a:r>
          </a:p>
          <a:p>
            <a:pPr defTabSz="914400" fontAlgn="base">
              <a:spcBef>
                <a:spcPct val="0"/>
              </a:spcBef>
              <a:spcAft>
                <a:spcPct val="0"/>
              </a:spcAft>
              <a:buFontTx/>
              <a:buNone/>
            </a:pPr>
            <a:r>
              <a:rPr lang="en-US" altLang="zh-CN" sz="1800">
                <a:solidFill>
                  <a:srgbClr val="000000"/>
                </a:solidFill>
                <a:ea typeface="楷体_GB2312" pitchFamily="49" charset="-122"/>
              </a:rPr>
              <a:t>// Description: bubble sort</a:t>
            </a:r>
          </a:p>
          <a:p>
            <a:pPr defTabSz="914400" fontAlgn="base">
              <a:spcBef>
                <a:spcPct val="0"/>
              </a:spcBef>
              <a:spcAft>
                <a:spcPct val="0"/>
              </a:spcAft>
              <a:buFontTx/>
              <a:buNone/>
            </a:pPr>
            <a:r>
              <a:rPr lang="en-US" altLang="zh-CN" sz="1800">
                <a:solidFill>
                  <a:srgbClr val="000000"/>
                </a:solidFill>
                <a:ea typeface="楷体_GB2312" pitchFamily="49" charset="-122"/>
              </a:rPr>
              <a:t>#include &lt;stdio.h&gt;</a:t>
            </a:r>
          </a:p>
          <a:p>
            <a:pPr defTabSz="914400" fontAlgn="base">
              <a:spcBef>
                <a:spcPct val="0"/>
              </a:spcBef>
              <a:spcAft>
                <a:spcPct val="0"/>
              </a:spcAft>
              <a:buFontTx/>
              <a:buNone/>
            </a:pPr>
            <a:r>
              <a:rPr lang="en-US" altLang="zh-CN" sz="1800">
                <a:solidFill>
                  <a:srgbClr val="000000"/>
                </a:solidFill>
                <a:ea typeface="楷体_GB2312" pitchFamily="49" charset="-122"/>
              </a:rPr>
              <a:t>#define SIZE 11</a:t>
            </a:r>
          </a:p>
          <a:p>
            <a:pPr defTabSz="914400" fontAlgn="base">
              <a:spcBef>
                <a:spcPct val="0"/>
              </a:spcBef>
              <a:spcAft>
                <a:spcPct val="0"/>
              </a:spcAft>
              <a:buFontTx/>
              <a:buNone/>
            </a:pPr>
            <a:r>
              <a:rPr lang="en-US" altLang="zh-CN" sz="1800">
                <a:solidFill>
                  <a:srgbClr val="000000"/>
                </a:solidFill>
                <a:ea typeface="楷体_GB2312" pitchFamily="49" charset="-122"/>
              </a:rPr>
              <a:t>int a[SIZE]={ 0, 2, 9, 6, 8, 7, 4, 5, 3, 1, 0 };</a:t>
            </a:r>
          </a:p>
          <a:p>
            <a:pPr defTabSz="914400" fontAlgn="base">
              <a:spcBef>
                <a:spcPct val="0"/>
              </a:spcBef>
              <a:spcAft>
                <a:spcPct val="0"/>
              </a:spcAft>
              <a:buFontTx/>
              <a:buNone/>
            </a:pPr>
            <a:r>
              <a:rPr lang="en-US" altLang="zh-CN" sz="1800">
                <a:solidFill>
                  <a:srgbClr val="000000"/>
                </a:solidFill>
                <a:ea typeface="楷体_GB2312" pitchFamily="49" charset="-122"/>
              </a:rPr>
              <a:t>void sort( void )</a:t>
            </a:r>
          </a:p>
          <a:p>
            <a:pPr defTabSz="914400" fontAlgn="base">
              <a:spcBef>
                <a:spcPct val="0"/>
              </a:spcBef>
              <a:spcAft>
                <a:spcPct val="0"/>
              </a:spcAft>
              <a:buFontTx/>
              <a:buNone/>
            </a:pPr>
            <a:r>
              <a:rPr lang="en-US" altLang="zh-CN" sz="1800">
                <a:solidFill>
                  <a:srgbClr val="000000"/>
                </a:solidFill>
                <a:ea typeface="楷体_GB2312" pitchFamily="49" charset="-122"/>
              </a:rPr>
              <a:t>{</a:t>
            </a:r>
          </a:p>
          <a:p>
            <a:pPr defTabSz="914400" fontAlgn="base">
              <a:spcBef>
                <a:spcPct val="0"/>
              </a:spcBef>
              <a:spcAft>
                <a:spcPct val="0"/>
              </a:spcAft>
              <a:buFontTx/>
              <a:buNone/>
            </a:pPr>
            <a:r>
              <a:rPr lang="en-US" altLang="zh-CN" sz="1800">
                <a:solidFill>
                  <a:srgbClr val="000000"/>
                </a:solidFill>
                <a:ea typeface="楷体_GB2312" pitchFamily="49" charset="-122"/>
              </a:rPr>
              <a:t>        int i, j, tmp;</a:t>
            </a:r>
          </a:p>
          <a:p>
            <a:pPr defTabSz="914400" fontAlgn="base">
              <a:spcBef>
                <a:spcPct val="0"/>
              </a:spcBef>
              <a:spcAft>
                <a:spcPct val="0"/>
              </a:spcAft>
              <a:buFontTx/>
              <a:buNone/>
            </a:pPr>
            <a:r>
              <a:rPr lang="en-US" altLang="zh-CN" sz="1800">
                <a:solidFill>
                  <a:srgbClr val="000000"/>
                </a:solidFill>
                <a:ea typeface="楷体_GB2312" pitchFamily="49" charset="-122"/>
              </a:rPr>
              <a:t>        for( i=1; i&lt;SIZE; i++ )</a:t>
            </a:r>
          </a:p>
          <a:p>
            <a:pPr defTabSz="914400" fontAlgn="base">
              <a:spcBef>
                <a:spcPct val="0"/>
              </a:spcBef>
              <a:spcAft>
                <a:spcPct val="0"/>
              </a:spcAft>
              <a:buFontTx/>
              <a:buNone/>
            </a:pPr>
            <a:r>
              <a:rPr lang="en-US" altLang="zh-CN" sz="1800">
                <a:solidFill>
                  <a:srgbClr val="000000"/>
                </a:solidFill>
                <a:ea typeface="楷体_GB2312" pitchFamily="49" charset="-122"/>
              </a:rPr>
              <a:t>              for( j=1; j&lt;SIZE-i; j++ )</a:t>
            </a:r>
          </a:p>
          <a:p>
            <a:pPr defTabSz="914400" fontAlgn="base">
              <a:spcBef>
                <a:spcPct val="0"/>
              </a:spcBef>
              <a:spcAft>
                <a:spcPct val="0"/>
              </a:spcAft>
              <a:buFontTx/>
              <a:buNone/>
            </a:pPr>
            <a:r>
              <a:rPr lang="en-US" altLang="zh-CN" sz="1800">
                <a:solidFill>
                  <a:srgbClr val="000000"/>
                </a:solidFill>
                <a:ea typeface="楷体_GB2312" pitchFamily="49" charset="-122"/>
              </a:rPr>
              <a:t>                    if(a[j]&gt;a[j+1])</a:t>
            </a:r>
          </a:p>
          <a:p>
            <a:pPr defTabSz="914400" fontAlgn="base">
              <a:spcBef>
                <a:spcPct val="0"/>
              </a:spcBef>
              <a:spcAft>
                <a:spcPct val="0"/>
              </a:spcAft>
              <a:buFontTx/>
              <a:buNone/>
            </a:pPr>
            <a:r>
              <a:rPr lang="en-US" altLang="zh-CN" sz="1800">
                <a:solidFill>
                  <a:srgbClr val="000000"/>
                </a:solidFill>
                <a:ea typeface="楷体_GB2312" pitchFamily="49" charset="-122"/>
              </a:rPr>
              <a:t>                          tmp=a[j], a[j]=a[j+1], a[j+1]=tmp;</a:t>
            </a:r>
          </a:p>
          <a:p>
            <a:pPr defTabSz="914400" fontAlgn="base">
              <a:spcBef>
                <a:spcPct val="0"/>
              </a:spcBef>
              <a:spcAft>
                <a:spcPct val="0"/>
              </a:spcAft>
              <a:buFontTx/>
              <a:buNone/>
            </a:pPr>
            <a:r>
              <a:rPr lang="en-US" altLang="zh-CN" sz="1800">
                <a:solidFill>
                  <a:srgbClr val="000000"/>
                </a:solidFill>
                <a:ea typeface="楷体_GB2312" pitchFamily="49" charset="-122"/>
              </a:rPr>
              <a:t>}</a:t>
            </a:r>
          </a:p>
          <a:p>
            <a:pPr defTabSz="914400" fontAlgn="base">
              <a:spcBef>
                <a:spcPct val="0"/>
              </a:spcBef>
              <a:spcAft>
                <a:spcPct val="0"/>
              </a:spcAft>
              <a:buFontTx/>
              <a:buNone/>
            </a:pPr>
            <a:r>
              <a:rPr lang="en-US" altLang="zh-CN" sz="1800">
                <a:solidFill>
                  <a:srgbClr val="000000"/>
                </a:solidFill>
                <a:ea typeface="楷体_GB2312" pitchFamily="49" charset="-122"/>
              </a:rPr>
              <a:t>void main( void )</a:t>
            </a:r>
          </a:p>
          <a:p>
            <a:pPr defTabSz="914400" fontAlgn="base">
              <a:spcBef>
                <a:spcPct val="0"/>
              </a:spcBef>
              <a:spcAft>
                <a:spcPct val="0"/>
              </a:spcAft>
              <a:buFontTx/>
              <a:buNone/>
            </a:pPr>
            <a:r>
              <a:rPr lang="en-US" altLang="zh-CN" sz="1800">
                <a:solidFill>
                  <a:srgbClr val="000000"/>
                </a:solidFill>
                <a:ea typeface="楷体_GB2312" pitchFamily="49" charset="-122"/>
              </a:rPr>
              <a:t>{</a:t>
            </a:r>
          </a:p>
        </p:txBody>
      </p:sp>
      <p:sp>
        <p:nvSpPr>
          <p:cNvPr id="3" name="Rectangle 3"/>
          <p:cNvSpPr>
            <a:spLocks noChangeArrowheads="1"/>
          </p:cNvSpPr>
          <p:nvPr/>
        </p:nvSpPr>
        <p:spPr bwMode="auto">
          <a:xfrm>
            <a:off x="503238" y="908050"/>
            <a:ext cx="8245475"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四</a:t>
            </a:r>
            <a:r>
              <a:rPr kumimoji="0" lang="en-US" altLang="zh-CN"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外部变量</a:t>
            </a: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功能：一经说明，可在随后的所有函数中引用。</a:t>
            </a:r>
          </a:p>
          <a:p>
            <a:pPr marL="0" marR="0" lvl="0" indent="0" defTabSz="914400" eaLnBrk="1" fontAlgn="base" latinLnBrk="0" hangingPunct="1">
              <a:lnSpc>
                <a:spcPct val="100000"/>
              </a:lnSpc>
              <a:spcBef>
                <a:spcPct val="2000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说明：一般不建议使用★★★</a:t>
            </a:r>
          </a:p>
        </p:txBody>
      </p:sp>
      <p:sp>
        <p:nvSpPr>
          <p:cNvPr id="4" name="Rectangle 4"/>
          <p:cNvSpPr>
            <a:spLocks noChangeArrowheads="1"/>
          </p:cNvSpPr>
          <p:nvPr/>
        </p:nvSpPr>
        <p:spPr bwMode="auto">
          <a:xfrm>
            <a:off x="6769677" y="2300144"/>
            <a:ext cx="4427538" cy="3113088"/>
          </a:xfrm>
          <a:prstGeom prst="rect">
            <a:avLst/>
          </a:prstGeom>
          <a:solidFill>
            <a:srgbClr val="BBE0E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int</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("Normal numbers: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for(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=1;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&lt;SIZE;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%d ", a[</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sort();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("Sorted numbers: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for(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=1;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&lt;SIZE;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%d ", a[</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0"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p:txBody>
      </p:sp>
    </p:spTree>
    <p:extLst>
      <p:ext uri="{BB962C8B-B14F-4D97-AF65-F5344CB8AC3E}">
        <p14:creationId xmlns:p14="http://schemas.microsoft.com/office/powerpoint/2010/main" val="2197592446"/>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31800" y="1376363"/>
            <a:ext cx="8305800" cy="928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Tx/>
              <a:buSzTx/>
              <a:buFontTx/>
              <a:buAutoNum type="ea1JpnChsDbPeriod"/>
              <a:tabLst/>
              <a:defRPr/>
            </a:pPr>
            <a:r>
              <a:rPr kumimoji="0" lang="zh-CN" altLang="en-US" sz="2800" b="1" i="0" u="none" strike="noStrike" kern="0" cap="none" spc="0" normalizeH="0" baseline="0" noProof="0">
                <a:ln>
                  <a:noFill/>
                </a:ln>
                <a:solidFill>
                  <a:srgbClr val="000000"/>
                </a:solidFill>
                <a:effectLst/>
                <a:uLnTx/>
                <a:uFillTx/>
                <a:latin typeface="Arial"/>
                <a:ea typeface="宋体"/>
              </a:rPr>
              <a:t>嵌套调用</a:t>
            </a:r>
          </a:p>
          <a:p>
            <a:pPr marL="1143000" marR="0" lvl="2" indent="-2286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a:ea typeface="宋体"/>
              </a:rPr>
              <a:t>C</a:t>
            </a:r>
            <a:r>
              <a:rPr kumimoji="0" lang="zh-CN" altLang="zh-CN" sz="2400" b="1" i="0" u="none" strike="noStrike" kern="0" cap="none" spc="0" normalizeH="0" baseline="0" noProof="0">
                <a:ln>
                  <a:noFill/>
                </a:ln>
                <a:solidFill>
                  <a:srgbClr val="000000"/>
                </a:solidFill>
                <a:effectLst/>
                <a:uLnTx/>
                <a:uFillTx/>
                <a:latin typeface="Arial"/>
                <a:ea typeface="宋体"/>
              </a:rPr>
              <a:t>规定：函数定义不可嵌套，但可以嵌套调用函数</a:t>
            </a:r>
            <a:endParaRPr kumimoji="0" lang="zh-CN" altLang="en-US" sz="2400" b="1" i="0" u="none" strike="noStrike" kern="0" cap="none" spc="0" normalizeH="0" baseline="0" noProof="0">
              <a:ln>
                <a:noFill/>
              </a:ln>
              <a:solidFill>
                <a:srgbClr val="000000"/>
              </a:solidFill>
              <a:effectLst/>
              <a:uLnTx/>
              <a:uFillTx/>
              <a:latin typeface="Arial"/>
              <a:ea typeface="宋体"/>
            </a:endParaRPr>
          </a:p>
        </p:txBody>
      </p:sp>
      <p:sp>
        <p:nvSpPr>
          <p:cNvPr id="3" name="Rectangle 28"/>
          <p:cNvSpPr txBox="1">
            <a:spLocks noChangeArrowheads="1"/>
          </p:cNvSpPr>
          <p:nvPr/>
        </p:nvSpPr>
        <p:spPr bwMode="auto">
          <a:xfrm>
            <a:off x="395288" y="51276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200" kern="0">
                <a:latin typeface="黑体" pitchFamily="2" charset="-122"/>
                <a:ea typeface="黑体" pitchFamily="2" charset="-122"/>
              </a:rPr>
              <a:t>6.4 </a:t>
            </a:r>
            <a:r>
              <a:rPr lang="zh-CN" altLang="en-US" sz="3200" kern="0">
                <a:latin typeface="黑体" pitchFamily="2" charset="-122"/>
                <a:ea typeface="黑体" pitchFamily="2" charset="-122"/>
              </a:rPr>
              <a:t>函数的嵌套与递归调用</a:t>
            </a:r>
          </a:p>
        </p:txBody>
      </p:sp>
      <p:pic>
        <p:nvPicPr>
          <p:cNvPr id="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l="25781" t="26375" r="26381" b="25438"/>
          <a:stretch>
            <a:fillRect/>
          </a:stretch>
        </p:blipFill>
        <p:spPr bwMode="auto">
          <a:xfrm>
            <a:off x="1908175" y="2349500"/>
            <a:ext cx="583247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97060459"/>
      </p:ext>
    </p:extLst>
  </p:cSld>
  <p:clrMapOvr>
    <a:masterClrMapping/>
  </p:clrMapOvr>
  <p:transition>
    <p:random/>
    <p:sndAc>
      <p:stSnd>
        <p:snd r:embed="rId2" name="CAMERA.WAV"/>
      </p:stSnd>
    </p:sndAc>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79388" y="441325"/>
            <a:ext cx="8229600" cy="6911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EG06-10.c</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输入</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2</a:t>
            </a:r>
            <a:r>
              <a:rPr kumimoji="0" lang="zh-CN" altLang="en-US"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个字符串，将二者连接后输出结果。</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str[]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int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 str[++</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char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StrCat</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*ptr1, char *ptr2 )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int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(ptr1);</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ptr1+=</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2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strlen</a:t>
            </a: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(ptr2);</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while(*ptr1=*ptr2)</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ptr1++, ptr2++;</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ptr1-len;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
        <p:nvSpPr>
          <p:cNvPr id="3" name="Rectangle 5"/>
          <p:cNvSpPr>
            <a:spLocks noChangeArrowheads="1"/>
          </p:cNvSpPr>
          <p:nvPr/>
        </p:nvSpPr>
        <p:spPr bwMode="auto">
          <a:xfrm>
            <a:off x="5902036" y="3533342"/>
            <a:ext cx="4572000" cy="3040062"/>
          </a:xfrm>
          <a:prstGeom prst="rect">
            <a:avLst/>
          </a:prstGeom>
          <a:solidFill>
            <a:srgbClr val="BBE0E3"/>
          </a:solidFill>
          <a:ln w="9525" algn="ctr">
            <a:noFill/>
            <a:miter lim="800000"/>
            <a:headEnd/>
            <a:tailEnd/>
          </a:ln>
          <a:effectLst/>
        </p:spPr>
        <p:txBody>
          <a:bodyPr>
            <a:spAutoFit/>
          </a:bodyPr>
          <a:lstStyle/>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void main( void )</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char str1[20], str2[20];</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a:t>
            </a:r>
            <a:r>
              <a:rPr kumimoji="0" lang="en-US" altLang="zh-CN" sz="22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printf</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a:t>
            </a:r>
            <a:r>
              <a:rPr kumimoji="0" lang="zh-CN" altLang="en-US"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请输入</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2</a:t>
            </a:r>
            <a:r>
              <a:rPr kumimoji="0" lang="zh-CN" altLang="en-US"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个字符串</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:\n");</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gets(str1);</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gets(str2);</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a:t>
            </a:r>
            <a:r>
              <a:rPr kumimoji="0" lang="en-US" altLang="zh-CN" sz="22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printf</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a:t>
            </a:r>
            <a:r>
              <a:rPr kumimoji="0" lang="zh-CN" altLang="en-US"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合并字符串为</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%s\n",   </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                   </a:t>
            </a:r>
            <a:r>
              <a:rPr kumimoji="0" lang="en-US" altLang="zh-CN" sz="22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StrCat</a:t>
            </a: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(str1,str2));</a:t>
            </a:r>
          </a:p>
          <a:p>
            <a:pPr marL="0" marR="0" lvl="0" indent="0" defTabSz="914400" eaLnBrk="1" fontAlgn="base" latinLnBrk="0" hangingPunct="1">
              <a:lnSpc>
                <a:spcPct val="80000"/>
              </a:lnSpc>
              <a:spcBef>
                <a:spcPct val="2000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宋体" pitchFamily="2" charset="-122"/>
                <a:sym typeface="Wingdings 2" pitchFamily="18" charset="2"/>
              </a:rPr>
              <a:t>}</a:t>
            </a:r>
          </a:p>
        </p:txBody>
      </p:sp>
    </p:spTree>
    <p:extLst>
      <p:ext uri="{BB962C8B-B14F-4D97-AF65-F5344CB8AC3E}">
        <p14:creationId xmlns:p14="http://schemas.microsoft.com/office/powerpoint/2010/main" val="1920857813"/>
      </p:ext>
    </p:extLst>
  </p:cSld>
  <p:clrMapOvr>
    <a:masterClrMapping/>
  </p:clrMapOvr>
  <p:transition>
    <p:random/>
    <p:sndAc>
      <p:stSnd>
        <p:snd r:embed="rId2" name="CAMERA.WAV"/>
      </p:stSnd>
    </p:sndAc>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079500" y="3176588"/>
          <a:ext cx="3328988" cy="855662"/>
        </p:xfrm>
        <a:graphic>
          <a:graphicData uri="http://schemas.openxmlformats.org/presentationml/2006/ole">
            <mc:AlternateContent xmlns:mc="http://schemas.openxmlformats.org/markup-compatibility/2006">
              <mc:Choice xmlns:v="urn:schemas-microsoft-com:vml" Requires="v">
                <p:oleObj spid="_x0000_s2112" name="Equation" r:id="rId4" imgW="1879600" imgH="482600" progId="">
                  <p:embed/>
                </p:oleObj>
              </mc:Choice>
              <mc:Fallback>
                <p:oleObj name="Equation" r:id="rId4" imgW="1879600" imgH="482600"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3176588"/>
                        <a:ext cx="3328988" cy="855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3"/>
          <p:cNvSpPr>
            <a:spLocks noChangeArrowheads="1"/>
          </p:cNvSpPr>
          <p:nvPr/>
        </p:nvSpPr>
        <p:spPr bwMode="auto">
          <a:xfrm>
            <a:off x="6354619" y="1155374"/>
            <a:ext cx="3695700" cy="3151188"/>
          </a:xfrm>
          <a:prstGeom prst="rect">
            <a:avLst/>
          </a:prstGeom>
          <a:solidFill>
            <a:srgbClr val="FFFFFF"/>
          </a:solidFill>
          <a:ln w="38100">
            <a:solidFill>
              <a:srgbClr val="008000"/>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int factorial(int 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if(n&lt;0)</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("n&lt;0,input error");</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if(n==0||n==1)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factorial(n-1)*n;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p:txBody>
      </p:sp>
      <p:sp>
        <p:nvSpPr>
          <p:cNvPr id="4" name="Rectangle 4"/>
          <p:cNvSpPr>
            <a:spLocks noChangeArrowheads="1"/>
          </p:cNvSpPr>
          <p:nvPr/>
        </p:nvSpPr>
        <p:spPr bwMode="auto">
          <a:xfrm>
            <a:off x="576262" y="1016000"/>
            <a:ext cx="426590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二</a:t>
            </a:r>
            <a:r>
              <a:rPr kumimoji="0" lang="en-US" altLang="zh-CN"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递归调用</a:t>
            </a:r>
          </a:p>
          <a:p>
            <a:pPr lvl="0" defTabSz="914400" fontAlgn="base">
              <a:spcBef>
                <a:spcPct val="50000"/>
              </a:spcBef>
              <a:spcAft>
                <a:spcPct val="0"/>
              </a:spcAft>
              <a:buNone/>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定义：函数直接</a:t>
            </a:r>
            <a:r>
              <a:rPr lang="zh-CN" altLang="en-US" sz="2400" kern="0" dirty="0">
                <a:solidFill>
                  <a:srgbClr val="000000"/>
                </a:solidFill>
              </a:rPr>
              <a:t>或间接的</a:t>
            </a:r>
            <a:endPar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调用了自身</a:t>
            </a:r>
          </a:p>
        </p:txBody>
      </p:sp>
      <p:sp>
        <p:nvSpPr>
          <p:cNvPr id="5" name="Rectangle 5"/>
          <p:cNvSpPr>
            <a:spLocks noChangeArrowheads="1"/>
          </p:cNvSpPr>
          <p:nvPr/>
        </p:nvSpPr>
        <p:spPr bwMode="auto">
          <a:xfrm>
            <a:off x="971550" y="4545013"/>
            <a:ext cx="8899814" cy="1877437"/>
          </a:xfrm>
          <a:prstGeom prst="rect">
            <a:avLst/>
          </a:prstGeom>
          <a:solidFill>
            <a:srgbClr val="006666">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1950" marR="0" lvl="0" indent="-36195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b.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优点：程序清晰、简洁，可读性强，代码紧凑</a:t>
            </a:r>
          </a:p>
          <a:p>
            <a:pPr marL="361950" marR="0" lvl="0" indent="-36195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缺点：速度 慢、占用内存大，必须收敛</a:t>
            </a:r>
          </a:p>
          <a:p>
            <a:pPr marL="361950" marR="0" lvl="0" indent="-36195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每调用函数一次，在内存堆栈区分配空间，用于存放函数变量、返回值等，所以递归次数过多，可能引起堆栈溢出</a:t>
            </a:r>
          </a:p>
        </p:txBody>
      </p:sp>
      <p:pic>
        <p:nvPicPr>
          <p:cNvPr id="6" name="图片 5">
            <a:extLst>
              <a:ext uri="{FF2B5EF4-FFF2-40B4-BE49-F238E27FC236}">
                <a16:creationId xmlns:a16="http://schemas.microsoft.com/office/drawing/2014/main" id="{DC2C9A42-BBCA-48F7-9066-113F302FA771}"/>
              </a:ext>
            </a:extLst>
          </p:cNvPr>
          <p:cNvPicPr>
            <a:picLocks noChangeAspect="1"/>
          </p:cNvPicPr>
          <p:nvPr/>
        </p:nvPicPr>
        <p:blipFill>
          <a:blip r:embed="rId6"/>
          <a:stretch>
            <a:fillRect/>
          </a:stretch>
        </p:blipFill>
        <p:spPr>
          <a:xfrm>
            <a:off x="781510" y="4032250"/>
            <a:ext cx="5699971" cy="2780685"/>
          </a:xfrm>
          <a:prstGeom prst="rect">
            <a:avLst/>
          </a:prstGeom>
        </p:spPr>
      </p:pic>
    </p:spTree>
    <p:extLst>
      <p:ext uri="{BB962C8B-B14F-4D97-AF65-F5344CB8AC3E}">
        <p14:creationId xmlns:p14="http://schemas.microsoft.com/office/powerpoint/2010/main" val="1361544246"/>
      </p:ext>
    </p:extLst>
  </p:cSld>
  <p:clrMapOvr>
    <a:masterClrMapping/>
  </p:clrMapOvr>
  <p:transition>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6"/>
                                        </p:tgtEl>
                                        <p:attrNameLst>
                                          <p:attrName>ppt_x</p:attrName>
                                        </p:attrNameLst>
                                      </p:cBhvr>
                                      <p:tavLst>
                                        <p:tav tm="0">
                                          <p:val>
                                            <p:strVal val="ppt_x"/>
                                          </p:val>
                                        </p:tav>
                                        <p:tav tm="100000">
                                          <p:val>
                                            <p:strVal val="ppt_x"/>
                                          </p:val>
                                        </p:tav>
                                      </p:tavLst>
                                    </p:anim>
                                    <p:anim calcmode="lin" valueType="num">
                                      <p:cBhvr additive="base">
                                        <p:cTn id="14" dur="500"/>
                                        <p:tgtEl>
                                          <p:spTgt spid="6"/>
                                        </p:tgtEl>
                                        <p:attrNameLst>
                                          <p:attrName>ppt_y</p:attrName>
                                        </p:attrNameLst>
                                      </p:cBhvr>
                                      <p:tavLst>
                                        <p:tav tm="0">
                                          <p:val>
                                            <p:strVal val="ppt_y"/>
                                          </p:val>
                                        </p:tav>
                                        <p:tav tm="100000">
                                          <p:val>
                                            <p:strVal val="1+ppt_h/2"/>
                                          </p:val>
                                        </p:tav>
                                      </p:tavLst>
                                    </p:anim>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0FDB0B81-9C2B-499E-B4B4-B436C43C9533}"/>
              </a:ext>
            </a:extLst>
          </p:cNvPr>
          <p:cNvPicPr>
            <a:picLocks noChangeAspect="1"/>
          </p:cNvPicPr>
          <p:nvPr/>
        </p:nvPicPr>
        <p:blipFill>
          <a:blip r:embed="rId3"/>
          <a:stretch>
            <a:fillRect/>
          </a:stretch>
        </p:blipFill>
        <p:spPr>
          <a:xfrm>
            <a:off x="1898780" y="1925805"/>
            <a:ext cx="8394440" cy="3609260"/>
          </a:xfrm>
          <a:prstGeom prst="rect">
            <a:avLst/>
          </a:prstGeom>
        </p:spPr>
      </p:pic>
      <p:sp>
        <p:nvSpPr>
          <p:cNvPr id="40" name="矩形 39">
            <a:extLst>
              <a:ext uri="{FF2B5EF4-FFF2-40B4-BE49-F238E27FC236}">
                <a16:creationId xmlns:a16="http://schemas.microsoft.com/office/drawing/2014/main" id="{B5FB5008-06D7-4C78-9BDB-730EA10A03E4}"/>
              </a:ext>
            </a:extLst>
          </p:cNvPr>
          <p:cNvSpPr/>
          <p:nvPr/>
        </p:nvSpPr>
        <p:spPr>
          <a:xfrm>
            <a:off x="4839560" y="1091525"/>
            <a:ext cx="5152373" cy="462819"/>
          </a:xfrm>
          <a:prstGeom prst="rect">
            <a:avLst/>
          </a:prstGeom>
        </p:spPr>
        <p:txBody>
          <a:bodyPr wrap="none">
            <a:spAutoFit/>
          </a:bodyPr>
          <a:lstStyle/>
          <a:p>
            <a:pPr>
              <a:lnSpc>
                <a:spcPct val="115000"/>
              </a:lnSpc>
              <a:buNone/>
            </a:pPr>
            <a:r>
              <a:rPr lang="zh-CN" altLang="en-US" sz="2400" b="1" dirty="0">
                <a:latin typeface="宋体" panose="02010600030101010101" pitchFamily="2" charset="-122"/>
                <a:ea typeface="宋体" panose="02010600030101010101" pitchFamily="2" charset="-122"/>
              </a:rPr>
              <a:t>汉诺塔问题</a:t>
            </a:r>
            <a:r>
              <a:rPr lang="zh-CN" altLang="pt-BR" sz="2400" b="1"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9726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26F43D-8CC4-4E87-8742-6D3BF83A200D}"/>
              </a:ext>
            </a:extLst>
          </p:cNvPr>
          <p:cNvSpPr>
            <a:spLocks noGrp="1"/>
          </p:cNvSpPr>
          <p:nvPr>
            <p:ph idx="1"/>
          </p:nvPr>
        </p:nvSpPr>
        <p:spPr>
          <a:xfrm>
            <a:off x="838200" y="923365"/>
            <a:ext cx="10515600" cy="5253598"/>
          </a:xfrm>
        </p:spPr>
        <p:txBody>
          <a:bodyPr>
            <a:normAutofit/>
          </a:bodyPr>
          <a:lstStyle/>
          <a:p>
            <a:pPr>
              <a:lnSpc>
                <a:spcPct val="115000"/>
              </a:lnSpc>
              <a:buNone/>
            </a:pPr>
            <a:r>
              <a:rPr lang="zh-CN" altLang="en-US" b="1" dirty="0">
                <a:latin typeface="宋体" panose="02010600030101010101" pitchFamily="2" charset="-122"/>
                <a:ea typeface="宋体" panose="02010600030101010101" pitchFamily="2" charset="-122"/>
              </a:rPr>
              <a:t>汉诺塔问题</a:t>
            </a:r>
            <a:r>
              <a:rPr lang="zh-CN" altLang="pt-BR" b="1" dirty="0">
                <a:latin typeface="宋体" panose="02010600030101010101" pitchFamily="2" charset="-122"/>
                <a:ea typeface="宋体" panose="02010600030101010101" pitchFamily="2" charset="-122"/>
              </a:rPr>
              <a:t>                      </a:t>
            </a:r>
          </a:p>
          <a:p>
            <a:pPr>
              <a:lnSpc>
                <a:spcPct val="115000"/>
              </a:lnSpc>
              <a:buNone/>
            </a:pPr>
            <a:r>
              <a:rPr lang="zh-CN" altLang="en-US" dirty="0">
                <a:latin typeface="宋体" panose="02010600030101010101" pitchFamily="2" charset="-122"/>
                <a:ea typeface="宋体" panose="02010600030101010101" pitchFamily="2" charset="-122"/>
              </a:rPr>
              <a:t> 现要求将塔座</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上的</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个圆盘移至塔座</a:t>
            </a:r>
            <a:r>
              <a:rPr lang="en-US" altLang="zh-CN" dirty="0">
                <a:latin typeface="宋体" panose="02010600030101010101" pitchFamily="2" charset="-122"/>
                <a:ea typeface="宋体" panose="02010600030101010101" pitchFamily="2" charset="-122"/>
              </a:rPr>
              <a:t>z</a:t>
            </a:r>
            <a:r>
              <a:rPr lang="zh-CN" altLang="en-US" dirty="0">
                <a:latin typeface="宋体" panose="02010600030101010101" pitchFamily="2" charset="-122"/>
                <a:ea typeface="宋体" panose="02010600030101010101" pitchFamily="2" charset="-122"/>
              </a:rPr>
              <a:t>上，并仍按同样顺序叠排，在圆盘移动时必须遵循下列原则：</a:t>
            </a:r>
          </a:p>
          <a:p>
            <a:pPr>
              <a:lnSpc>
                <a:spcPct val="115000"/>
              </a:lnSpc>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）每次只能移动一个圆盘；</a:t>
            </a:r>
          </a:p>
          <a:p>
            <a:pPr>
              <a:lnSpc>
                <a:spcPct val="115000"/>
              </a:lnSpc>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）圆盘可以插在</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y</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z</a:t>
            </a:r>
            <a:r>
              <a:rPr lang="zh-CN" altLang="en-US" dirty="0">
                <a:latin typeface="宋体" panose="02010600030101010101" pitchFamily="2" charset="-122"/>
                <a:ea typeface="宋体" panose="02010600030101010101" pitchFamily="2" charset="-122"/>
              </a:rPr>
              <a:t>中的任何一个塔座上；</a:t>
            </a:r>
          </a:p>
          <a:p>
            <a:pPr>
              <a:lnSpc>
                <a:spcPct val="115000"/>
              </a:lnSpc>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）任何时刻都不能将一个较大的圆盘压在较小的圆盘之上。</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7180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D02EB715-868C-412A-BCA1-4A918BBA8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0"/>
            <a:ext cx="79216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AE024F31-01A3-4035-92DF-A1149F1C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703"/>
          <a:stretch>
            <a:fillRect/>
          </a:stretch>
        </p:blipFill>
        <p:spPr bwMode="auto">
          <a:xfrm>
            <a:off x="395288" y="1628775"/>
            <a:ext cx="792003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79A436EA-D782-4B9A-A93F-4146811D9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997200"/>
            <a:ext cx="7777162"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46361319-63B8-422F-AB1A-D29C9AD47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4365625"/>
            <a:ext cx="81359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33DD0F3A-8943-4B01-8596-7CA714A50F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516563"/>
            <a:ext cx="81359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2"/>
          <p:cNvSpPr>
            <a:spLocks noChangeArrowheads="1"/>
          </p:cNvSpPr>
          <p:nvPr/>
        </p:nvSpPr>
        <p:spPr bwMode="auto">
          <a:xfrm>
            <a:off x="2179927" y="257752"/>
            <a:ext cx="6170612" cy="6226175"/>
          </a:xfrm>
          <a:prstGeom prst="rect">
            <a:avLst/>
          </a:prstGeom>
          <a:solidFill>
            <a:schemeClr val="bg1"/>
          </a:solidFill>
          <a:ln w="38100">
            <a:solidFill>
              <a:srgbClr val="008000"/>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dirty="0">
                <a:ea typeface="楷体_GB2312" pitchFamily="49" charset="-122"/>
              </a:rPr>
              <a:t>// Program: EG06-13.c</a:t>
            </a:r>
          </a:p>
          <a:p>
            <a:pPr eaLnBrk="1" hangingPunct="1">
              <a:spcBef>
                <a:spcPct val="0"/>
              </a:spcBef>
              <a:buFontTx/>
              <a:buNone/>
            </a:pPr>
            <a:r>
              <a:rPr kumimoji="1" lang="en-US" altLang="zh-CN" sz="2000" dirty="0">
                <a:ea typeface="楷体_GB2312" pitchFamily="49" charset="-122"/>
              </a:rPr>
              <a:t>// Description: </a:t>
            </a:r>
            <a:r>
              <a:rPr kumimoji="1" lang="zh-CN" altLang="en-US" sz="2000" dirty="0">
                <a:ea typeface="楷体_GB2312" pitchFamily="49" charset="-122"/>
              </a:rPr>
              <a:t>递归法求解</a:t>
            </a:r>
            <a:r>
              <a:rPr kumimoji="1" lang="en-US" altLang="zh-CN" sz="2000" dirty="0">
                <a:ea typeface="楷体_GB2312" pitchFamily="49" charset="-122"/>
              </a:rPr>
              <a:t>Hanoi</a:t>
            </a:r>
            <a:r>
              <a:rPr kumimoji="1" lang="zh-CN" altLang="en-US" sz="2000" dirty="0">
                <a:ea typeface="楷体_GB2312" pitchFamily="49" charset="-122"/>
              </a:rPr>
              <a:t>塔问题</a:t>
            </a:r>
          </a:p>
          <a:p>
            <a:pPr eaLnBrk="1" hangingPunct="1">
              <a:spcBef>
                <a:spcPct val="0"/>
              </a:spcBef>
              <a:buFontTx/>
              <a:buNone/>
            </a:pPr>
            <a:r>
              <a:rPr kumimoji="1" lang="en-US" altLang="zh-CN" sz="2000" dirty="0">
                <a:ea typeface="楷体_GB2312" pitchFamily="49" charset="-122"/>
              </a:rPr>
              <a:t>#include &lt;</a:t>
            </a:r>
            <a:r>
              <a:rPr kumimoji="1" lang="en-US" altLang="zh-CN" sz="2000" dirty="0" err="1">
                <a:ea typeface="楷体_GB2312" pitchFamily="49" charset="-122"/>
              </a:rPr>
              <a:t>stdio.h</a:t>
            </a:r>
            <a:r>
              <a:rPr kumimoji="1" lang="en-US" altLang="zh-CN" sz="2000" dirty="0">
                <a:ea typeface="楷体_GB2312" pitchFamily="49" charset="-122"/>
              </a:rPr>
              <a:t>&gt;</a:t>
            </a:r>
          </a:p>
          <a:p>
            <a:pPr eaLnBrk="1" hangingPunct="1">
              <a:spcBef>
                <a:spcPct val="0"/>
              </a:spcBef>
              <a:buFontTx/>
              <a:buNone/>
            </a:pPr>
            <a:r>
              <a:rPr kumimoji="1" lang="en-US" altLang="zh-CN" sz="2000" dirty="0">
                <a:ea typeface="楷体_GB2312" pitchFamily="49" charset="-122"/>
              </a:rPr>
              <a:t>void move(int num, char </a:t>
            </a:r>
            <a:r>
              <a:rPr kumimoji="1" lang="en-US" altLang="zh-CN" sz="2000" dirty="0" err="1">
                <a:ea typeface="楷体_GB2312" pitchFamily="49" charset="-122"/>
              </a:rPr>
              <a:t>one,char</a:t>
            </a:r>
            <a:r>
              <a:rPr kumimoji="1" lang="en-US" altLang="zh-CN" sz="2000" dirty="0">
                <a:ea typeface="楷体_GB2312" pitchFamily="49" charset="-122"/>
              </a:rPr>
              <a:t> </a:t>
            </a:r>
            <a:r>
              <a:rPr kumimoji="1" lang="en-US" altLang="zh-CN" sz="2000" dirty="0" err="1">
                <a:ea typeface="楷体_GB2312" pitchFamily="49" charset="-122"/>
              </a:rPr>
              <a:t>two,char</a:t>
            </a:r>
            <a:r>
              <a:rPr kumimoji="1" lang="en-US" altLang="zh-CN" sz="2000" dirty="0">
                <a:ea typeface="楷体_GB2312" pitchFamily="49" charset="-122"/>
              </a:rPr>
              <a:t> three)</a:t>
            </a:r>
          </a:p>
          <a:p>
            <a:pPr eaLnBrk="1" hangingPunct="1">
              <a:spcBef>
                <a:spcPct val="0"/>
              </a:spcBef>
              <a:buFontTx/>
              <a:buNone/>
            </a:pPr>
            <a:r>
              <a:rPr kumimoji="1" lang="en-US" altLang="zh-CN" sz="2000" dirty="0">
                <a:ea typeface="楷体_GB2312" pitchFamily="49" charset="-122"/>
              </a:rPr>
              <a:t>{</a:t>
            </a:r>
          </a:p>
          <a:p>
            <a:pPr eaLnBrk="1" hangingPunct="1">
              <a:spcBef>
                <a:spcPct val="0"/>
              </a:spcBef>
              <a:buFontTx/>
              <a:buNone/>
            </a:pPr>
            <a:r>
              <a:rPr kumimoji="1" lang="en-US" altLang="zh-CN" sz="2000" dirty="0">
                <a:ea typeface="楷体_GB2312" pitchFamily="49" charset="-122"/>
              </a:rPr>
              <a:t>    if(num==1)</a:t>
            </a:r>
          </a:p>
          <a:p>
            <a:pPr eaLnBrk="1" hangingPunct="1">
              <a:spcBef>
                <a:spcPct val="0"/>
              </a:spcBef>
              <a:buFontTx/>
              <a:buNone/>
            </a:pPr>
            <a:r>
              <a:rPr kumimoji="1" lang="en-US" altLang="zh-CN" sz="2000" dirty="0">
                <a:ea typeface="楷体_GB2312" pitchFamily="49" charset="-122"/>
              </a:rPr>
              <a:t>            </a:t>
            </a:r>
            <a:r>
              <a:rPr kumimoji="1" lang="en-US" altLang="zh-CN" sz="2000" dirty="0" err="1">
                <a:ea typeface="楷体_GB2312" pitchFamily="49" charset="-122"/>
              </a:rPr>
              <a:t>printf</a:t>
            </a:r>
            <a:r>
              <a:rPr kumimoji="1" lang="en-US" altLang="zh-CN" sz="2000" dirty="0">
                <a:ea typeface="楷体_GB2312" pitchFamily="49" charset="-122"/>
              </a:rPr>
              <a:t>("%c--&gt;%c\n", one, three);</a:t>
            </a:r>
          </a:p>
          <a:p>
            <a:pPr eaLnBrk="1" hangingPunct="1">
              <a:spcBef>
                <a:spcPct val="0"/>
              </a:spcBef>
              <a:buFontTx/>
              <a:buNone/>
            </a:pPr>
            <a:r>
              <a:rPr kumimoji="1" lang="en-US" altLang="zh-CN" sz="2000" dirty="0">
                <a:ea typeface="楷体_GB2312" pitchFamily="49" charset="-122"/>
              </a:rPr>
              <a:t>    else</a:t>
            </a:r>
          </a:p>
          <a:p>
            <a:pPr eaLnBrk="1" hangingPunct="1">
              <a:spcBef>
                <a:spcPct val="0"/>
              </a:spcBef>
              <a:buFontTx/>
              <a:buNone/>
            </a:pPr>
            <a:r>
              <a:rPr kumimoji="1" lang="en-US" altLang="zh-CN" sz="2000" dirty="0">
                <a:ea typeface="楷体_GB2312" pitchFamily="49" charset="-122"/>
              </a:rPr>
              <a:t>    {</a:t>
            </a:r>
          </a:p>
          <a:p>
            <a:pPr eaLnBrk="1" hangingPunct="1">
              <a:spcBef>
                <a:spcPct val="0"/>
              </a:spcBef>
              <a:buFontTx/>
              <a:buNone/>
            </a:pPr>
            <a:r>
              <a:rPr kumimoji="1" lang="en-US" altLang="zh-CN" sz="2000" dirty="0">
                <a:ea typeface="楷体_GB2312" pitchFamily="49" charset="-122"/>
              </a:rPr>
              <a:t>            move( num-1, one, three, two);</a:t>
            </a:r>
          </a:p>
          <a:p>
            <a:pPr eaLnBrk="1" hangingPunct="1">
              <a:spcBef>
                <a:spcPct val="0"/>
              </a:spcBef>
              <a:buFontTx/>
              <a:buNone/>
            </a:pPr>
            <a:r>
              <a:rPr kumimoji="1" lang="en-US" altLang="zh-CN" sz="2000" dirty="0">
                <a:ea typeface="楷体_GB2312" pitchFamily="49" charset="-122"/>
              </a:rPr>
              <a:t>            </a:t>
            </a:r>
            <a:r>
              <a:rPr kumimoji="1" lang="en-US" altLang="zh-CN" sz="2000" dirty="0" err="1">
                <a:ea typeface="楷体_GB2312" pitchFamily="49" charset="-122"/>
              </a:rPr>
              <a:t>printf</a:t>
            </a:r>
            <a:r>
              <a:rPr kumimoji="1" lang="en-US" altLang="zh-CN" sz="2000" dirty="0">
                <a:ea typeface="楷体_GB2312" pitchFamily="49" charset="-122"/>
              </a:rPr>
              <a:t>("%c--&gt;%c\n", one, three);</a:t>
            </a:r>
          </a:p>
          <a:p>
            <a:pPr eaLnBrk="1" hangingPunct="1">
              <a:spcBef>
                <a:spcPct val="0"/>
              </a:spcBef>
              <a:buFontTx/>
              <a:buNone/>
            </a:pPr>
            <a:r>
              <a:rPr kumimoji="1" lang="en-US" altLang="zh-CN" sz="2000" dirty="0">
                <a:ea typeface="楷体_GB2312" pitchFamily="49" charset="-122"/>
              </a:rPr>
              <a:t>            move( num-1, two, one, three);</a:t>
            </a:r>
          </a:p>
          <a:p>
            <a:pPr eaLnBrk="1" hangingPunct="1">
              <a:spcBef>
                <a:spcPct val="0"/>
              </a:spcBef>
              <a:buFontTx/>
              <a:buNone/>
            </a:pPr>
            <a:r>
              <a:rPr kumimoji="1" lang="en-US" altLang="zh-CN" sz="2000" dirty="0">
                <a:ea typeface="楷体_GB2312" pitchFamily="49" charset="-122"/>
              </a:rPr>
              <a:t>    }</a:t>
            </a:r>
          </a:p>
          <a:p>
            <a:pPr eaLnBrk="1" hangingPunct="1">
              <a:spcBef>
                <a:spcPct val="0"/>
              </a:spcBef>
              <a:buFontTx/>
              <a:buNone/>
            </a:pPr>
            <a:r>
              <a:rPr kumimoji="1" lang="en-US" altLang="zh-CN" sz="2000" dirty="0">
                <a:ea typeface="楷体_GB2312" pitchFamily="49" charset="-122"/>
              </a:rPr>
              <a:t>}</a:t>
            </a:r>
          </a:p>
          <a:p>
            <a:pPr eaLnBrk="1" hangingPunct="1">
              <a:spcBef>
                <a:spcPct val="0"/>
              </a:spcBef>
              <a:buFontTx/>
              <a:buNone/>
            </a:pPr>
            <a:r>
              <a:rPr kumimoji="1" lang="en-US" altLang="zh-CN" sz="2000" dirty="0">
                <a:ea typeface="楷体_GB2312" pitchFamily="49" charset="-122"/>
              </a:rPr>
              <a:t>void main( void )</a:t>
            </a:r>
          </a:p>
          <a:p>
            <a:pPr eaLnBrk="1" hangingPunct="1">
              <a:spcBef>
                <a:spcPct val="0"/>
              </a:spcBef>
              <a:buFontTx/>
              <a:buNone/>
            </a:pPr>
            <a:r>
              <a:rPr kumimoji="1" lang="en-US" altLang="zh-CN" sz="2000" dirty="0">
                <a:ea typeface="楷体_GB2312" pitchFamily="49" charset="-122"/>
              </a:rPr>
              <a:t>{</a:t>
            </a:r>
          </a:p>
          <a:p>
            <a:pPr eaLnBrk="1" hangingPunct="1">
              <a:spcBef>
                <a:spcPct val="0"/>
              </a:spcBef>
              <a:buFontTx/>
              <a:buNone/>
            </a:pPr>
            <a:r>
              <a:rPr kumimoji="1" lang="en-US" altLang="zh-CN" sz="2000" dirty="0">
                <a:ea typeface="楷体_GB2312" pitchFamily="49" charset="-122"/>
              </a:rPr>
              <a:t>    int </a:t>
            </a:r>
            <a:r>
              <a:rPr kumimoji="1" lang="en-US" altLang="zh-CN" sz="2000">
                <a:ea typeface="楷体_GB2312" pitchFamily="49" charset="-122"/>
              </a:rPr>
              <a:t>Num=4;</a:t>
            </a:r>
            <a:endParaRPr kumimoji="1" lang="en-US" altLang="zh-CN" sz="2000" dirty="0">
              <a:ea typeface="楷体_GB2312" pitchFamily="49" charset="-122"/>
            </a:endParaRPr>
          </a:p>
          <a:p>
            <a:pPr eaLnBrk="1" hangingPunct="1">
              <a:spcBef>
                <a:spcPct val="0"/>
              </a:spcBef>
              <a:buFontTx/>
              <a:buNone/>
            </a:pPr>
            <a:r>
              <a:rPr kumimoji="1" lang="en-US" altLang="zh-CN" sz="2000" dirty="0">
                <a:ea typeface="楷体_GB2312" pitchFamily="49" charset="-122"/>
              </a:rPr>
              <a:t>    </a:t>
            </a:r>
            <a:r>
              <a:rPr kumimoji="1" lang="en-US" altLang="zh-CN" sz="2000" dirty="0" err="1">
                <a:ea typeface="楷体_GB2312" pitchFamily="49" charset="-122"/>
              </a:rPr>
              <a:t>printf</a:t>
            </a:r>
            <a:r>
              <a:rPr kumimoji="1" lang="en-US" altLang="zh-CN" sz="2000" dirty="0">
                <a:ea typeface="楷体_GB2312" pitchFamily="49" charset="-122"/>
              </a:rPr>
              <a:t>("Step to moving %d </a:t>
            </a:r>
            <a:r>
              <a:rPr kumimoji="1" lang="en-US" altLang="zh-CN" sz="2000" dirty="0" err="1">
                <a:ea typeface="楷体_GB2312" pitchFamily="49" charset="-122"/>
              </a:rPr>
              <a:t>diskes</a:t>
            </a:r>
            <a:r>
              <a:rPr kumimoji="1" lang="en-US" altLang="zh-CN" sz="2000" dirty="0">
                <a:ea typeface="楷体_GB2312" pitchFamily="49" charset="-122"/>
              </a:rPr>
              <a:t>:\n", Num);</a:t>
            </a:r>
          </a:p>
          <a:p>
            <a:pPr eaLnBrk="1" hangingPunct="1">
              <a:spcBef>
                <a:spcPct val="0"/>
              </a:spcBef>
              <a:buFontTx/>
              <a:buNone/>
            </a:pPr>
            <a:r>
              <a:rPr kumimoji="1" lang="en-US" altLang="zh-CN" sz="2000" dirty="0">
                <a:ea typeface="楷体_GB2312" pitchFamily="49" charset="-122"/>
              </a:rPr>
              <a:t>    move(</a:t>
            </a:r>
            <a:r>
              <a:rPr kumimoji="1" lang="en-US" altLang="zh-CN" sz="2000" dirty="0" err="1">
                <a:ea typeface="楷体_GB2312" pitchFamily="49" charset="-122"/>
              </a:rPr>
              <a:t>Num,'A','B','C</a:t>
            </a:r>
            <a:r>
              <a:rPr kumimoji="1" lang="en-US" altLang="zh-CN" sz="2000" dirty="0">
                <a:ea typeface="楷体_GB2312" pitchFamily="49" charset="-122"/>
              </a:rPr>
              <a:t>');</a:t>
            </a:r>
          </a:p>
          <a:p>
            <a:pPr eaLnBrk="1" hangingPunct="1">
              <a:spcBef>
                <a:spcPct val="0"/>
              </a:spcBef>
              <a:buFontTx/>
              <a:buNone/>
            </a:pPr>
            <a:r>
              <a:rPr kumimoji="1" lang="en-US" altLang="zh-CN" sz="2000" dirty="0">
                <a:ea typeface="楷体_GB2312" pitchFamily="49" charset="-122"/>
              </a:rPr>
              <a:t>}</a:t>
            </a:r>
          </a:p>
        </p:txBody>
      </p:sp>
    </p:spTree>
    <p:extLst>
      <p:ext uri="{BB962C8B-B14F-4D97-AF65-F5344CB8AC3E}">
        <p14:creationId xmlns:p14="http://schemas.microsoft.com/office/powerpoint/2010/main" val="3557148584"/>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431800" y="811790"/>
            <a:ext cx="8999064"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lnSpc>
                <a:spcPct val="150000"/>
              </a:lnSpc>
              <a:defRPr/>
            </a:pPr>
            <a:r>
              <a:rPr lang="en-US" altLang="zh-CN" sz="2800" kern="0">
                <a:latin typeface="黑体" pitchFamily="2" charset="-122"/>
                <a:ea typeface="黑体" pitchFamily="2" charset="-122"/>
              </a:rPr>
              <a:t>6. 1  </a:t>
            </a:r>
            <a:r>
              <a:rPr lang="zh-CN" altLang="en-US" sz="2800" kern="0">
                <a:latin typeface="黑体" pitchFamily="2" charset="-122"/>
                <a:ea typeface="黑体" pitchFamily="2" charset="-122"/>
              </a:rPr>
              <a:t>模块化程序设计</a:t>
            </a:r>
          </a:p>
        </p:txBody>
      </p:sp>
      <p:sp>
        <p:nvSpPr>
          <p:cNvPr id="8" name="Rectangle 12"/>
          <p:cNvSpPr>
            <a:spLocks noChangeArrowheads="1"/>
          </p:cNvSpPr>
          <p:nvPr/>
        </p:nvSpPr>
        <p:spPr bwMode="auto">
          <a:xfrm>
            <a:off x="323849" y="1280102"/>
            <a:ext cx="1037878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3538" indent="-363538">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3538" marR="0" lvl="0" indent="-363538" defTabSz="914400" eaLnBrk="1" fontAlgn="base" latinLnBrk="0" hangingPunct="1">
              <a:lnSpc>
                <a:spcPct val="150000"/>
              </a:lnSpc>
              <a:spcBef>
                <a:spcPct val="25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一、基本思想：将一个大的程序按功能分割成一些小模块</a:t>
            </a:r>
          </a:p>
          <a:p>
            <a:pPr marL="363538" marR="0" lvl="0" indent="-363538" defTabSz="914400" eaLnBrk="1" fontAlgn="base" latinLnBrk="0" hangingPunct="1">
              <a:lnSpc>
                <a:spcPct val="150000"/>
              </a:lnSpc>
              <a:spcBef>
                <a:spcPct val="25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二、特点：</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各模块相对独立、功能单一、结构清晰、接口简单、容易理解</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b.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控制了程序设计的复杂性：每个模块可以独立设计算法，单独编写和测试</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提高元件的可靠性：一个模块中的错误不易扩散和蔓延到其它模块</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d.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缩短开发周期：可同时进行集体性开发</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避免程序开发的重复劳动</a:t>
            </a:r>
          </a:p>
          <a:p>
            <a:pPr marL="363538" marR="0" lvl="0" indent="-363538" defTabSz="914400" eaLnBrk="1" fontAlgn="base" latinLnBrk="0" hangingPunct="1">
              <a:spcBef>
                <a:spcPct val="25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f.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易于维护和功能扩充</a:t>
            </a:r>
          </a:p>
          <a:p>
            <a:pPr marL="363538" marR="0" lvl="0" indent="-363538" defTabSz="914400" eaLnBrk="1" fontAlgn="base" latinLnBrk="0" hangingPunct="1">
              <a:lnSpc>
                <a:spcPct val="150000"/>
              </a:lnSpc>
              <a:spcBef>
                <a:spcPct val="25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三、开发方法</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自上向下</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逐步分解，分而治之</a:t>
            </a:r>
          </a:p>
        </p:txBody>
      </p:sp>
    </p:spTree>
    <p:extLst>
      <p:ext uri="{BB962C8B-B14F-4D97-AF65-F5344CB8AC3E}">
        <p14:creationId xmlns:p14="http://schemas.microsoft.com/office/powerpoint/2010/main" val="2556551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03106" y="1988272"/>
            <a:ext cx="8305800" cy="928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711200" marR="0" lvl="1" algn="l" defTabSz="914400" rtl="0" eaLnBrk="1" fontAlgn="base" latinLnBrk="0" hangingPunct="1">
              <a:lnSpc>
                <a:spcPct val="150000"/>
              </a:lnSpc>
              <a:spcBef>
                <a:spcPct val="20000"/>
              </a:spcBef>
              <a:spcAft>
                <a:spcPct val="0"/>
              </a:spcAft>
              <a:buClrTx/>
              <a:buSzTx/>
              <a:buFontTx/>
              <a:buAutoNum type="ea1JpnChsDbPeriod"/>
              <a:tabLst/>
              <a:defRPr/>
            </a:pPr>
            <a:r>
              <a:rPr kumimoji="0" lang="zh-CN" altLang="en-US" sz="2800" b="1" i="0" u="none" strike="noStrike" kern="0" cap="none" spc="0" normalizeH="0" baseline="0" noProof="0" dirty="0">
                <a:ln>
                  <a:noFill/>
                </a:ln>
                <a:solidFill>
                  <a:srgbClr val="000000"/>
                </a:solidFill>
                <a:effectLst/>
                <a:uLnTx/>
                <a:uFillTx/>
                <a:latin typeface="Arial"/>
                <a:ea typeface="宋体"/>
              </a:rPr>
              <a:t>指针函数</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语法：类型名  *函数名（形参列表） </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返回值：返回某一数据的存储地址</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存储类型：</a:t>
            </a:r>
            <a:r>
              <a:rPr kumimoji="1" lang="en-US" altLang="zh-CN"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extern</a:t>
            </a: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a:t>
            </a:r>
            <a:r>
              <a:rPr kumimoji="1" lang="en-US" altLang="zh-CN"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static</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数据类型：对应数据的数据类型</a:t>
            </a:r>
            <a:r>
              <a:rPr kumimoji="1"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a:t>
            </a: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两者类型必须一致</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注：调用函数不能使用地址常量接受指针函数返回值</a:t>
            </a:r>
          </a:p>
          <a:p>
            <a:pPr marL="622300" marR="0" lvl="0" indent="-622300" algn="l" defTabSz="914400" rtl="0" eaLnBrk="1" fontAlgn="base" latinLnBrk="0" hangingPunct="1">
              <a:lnSpc>
                <a:spcPct val="15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1" lang="zh-CN" altLang="en-US" sz="2400" b="1" i="0" u="none" strike="noStrike" kern="0" cap="none" spc="0" normalizeH="0" baseline="0" noProof="0" dirty="0">
                <a:ln>
                  <a:noFill/>
                </a:ln>
                <a:solidFill>
                  <a:srgbClr val="FF0000"/>
                </a:solidFill>
                <a:effectLst/>
                <a:uLnTx/>
                <a:uFillTx/>
                <a:latin typeface="Arial"/>
                <a:ea typeface="宋体"/>
                <a:cs typeface="+mn-cs"/>
                <a:sym typeface="Wingdings 2" pitchFamily="18" charset="2"/>
              </a:rPr>
              <a:t>指针函数不能返回局部寿命的数据地址</a:t>
            </a:r>
          </a:p>
        </p:txBody>
      </p:sp>
      <p:sp>
        <p:nvSpPr>
          <p:cNvPr id="3" name="Rectangle 3"/>
          <p:cNvSpPr txBox="1">
            <a:spLocks noChangeArrowheads="1"/>
          </p:cNvSpPr>
          <p:nvPr/>
        </p:nvSpPr>
        <p:spPr bwMode="auto">
          <a:xfrm>
            <a:off x="603106" y="845272"/>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200" kern="0" dirty="0">
                <a:latin typeface="黑体" pitchFamily="2" charset="-122"/>
                <a:ea typeface="黑体" pitchFamily="2" charset="-122"/>
              </a:rPr>
              <a:t>6.5  </a:t>
            </a:r>
            <a:r>
              <a:rPr lang="zh-CN" altLang="en-US" sz="3200" kern="0" dirty="0">
                <a:latin typeface="黑体" pitchFamily="2" charset="-122"/>
                <a:ea typeface="黑体" pitchFamily="2" charset="-122"/>
              </a:rPr>
              <a:t>指针函数与函数指针</a:t>
            </a:r>
          </a:p>
        </p:txBody>
      </p:sp>
    </p:spTree>
    <p:extLst>
      <p:ext uri="{BB962C8B-B14F-4D97-AF65-F5344CB8AC3E}">
        <p14:creationId xmlns:p14="http://schemas.microsoft.com/office/powerpoint/2010/main" val="805843072"/>
      </p:ext>
    </p:extLst>
  </p:cSld>
  <p:clrMapOvr>
    <a:masterClrMapping/>
  </p:clrMapOvr>
  <p:transition>
    <p:random/>
    <p:sndAc>
      <p:stSnd>
        <p:snd r:embed="rId2" name="CAMERA.WAV"/>
      </p:stSnd>
    </p:sndAc>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34067" y="1069253"/>
            <a:ext cx="4038600" cy="5501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EG06-15.c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用指针函数将指定的十进制数转换为十六进制</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string.h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reverser( char *s, char *t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if(s&lt;t)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c=*s, *s=*t, *t=c,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reverser(++s,--t);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 char *s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 s,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s+strlen</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(s)-1 );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char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(unsigned n)</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p:txBody>
      </p:sp>
      <p:sp>
        <p:nvSpPr>
          <p:cNvPr id="3" name="Rectangle 5"/>
          <p:cNvSpPr txBox="1">
            <a:spLocks noChangeArrowheads="1"/>
          </p:cNvSpPr>
          <p:nvPr/>
        </p:nvSpPr>
        <p:spPr bwMode="auto">
          <a:xfrm>
            <a:off x="6365394" y="1069254"/>
            <a:ext cx="4495800" cy="55018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rPr>
              <a:t>     char s[10];</a:t>
            </a:r>
            <a:endPar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do{</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h=n%16;</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s[</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++]=(h&lt;=9)?h+'0':h-10+'a';</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}while(n/=16);</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void )</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endParaRPr kumimoji="0" lang="en-US" altLang="zh-CN"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endParaRP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("Hex(%d)=%s\n",</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18,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(18));</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p:txBody>
      </p:sp>
    </p:spTree>
    <p:extLst>
      <p:ext uri="{BB962C8B-B14F-4D97-AF65-F5344CB8AC3E}">
        <p14:creationId xmlns:p14="http://schemas.microsoft.com/office/powerpoint/2010/main" val="1179821209"/>
      </p:ext>
    </p:extLst>
  </p:cSld>
  <p:clrMapOvr>
    <a:masterClrMapping/>
  </p:clrMapOvr>
  <p:transition>
    <p:random/>
    <p:sndAc>
      <p:stSnd>
        <p:snd r:embed="rId2" name="CAMERA.WAV"/>
      </p:stSnd>
    </p:sndAc>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143000" y="1069254"/>
            <a:ext cx="40386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EG06-15.c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用指针函数将指定的十进制数转换为十六进制</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string.h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reverser( char *s, char *t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if(s&lt;t)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c=*s, *s=*t, *t=c,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reverser(++s,--t);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 char *s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 s,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s+strlen</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(s)-1 );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char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(unsigned n)</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p:txBody>
      </p:sp>
      <p:sp>
        <p:nvSpPr>
          <p:cNvPr id="3" name="Rectangle 5"/>
          <p:cNvSpPr txBox="1">
            <a:spLocks noChangeArrowheads="1"/>
          </p:cNvSpPr>
          <p:nvPr/>
        </p:nvSpPr>
        <p:spPr bwMode="auto">
          <a:xfrm>
            <a:off x="5874327" y="1069254"/>
            <a:ext cx="44958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rPr>
              <a:t>     static char s[10];</a:t>
            </a:r>
            <a:endPar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do{</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h=n%16;</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s[</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++]=(h&lt;=9)?h+'0':h-10+'a';</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}while(n/=16);</a:t>
            </a:r>
          </a:p>
          <a:p>
            <a:pPr marL="0" indent="0" defTabSz="914400" eaLnBrk="1" hangingPunct="1">
              <a:lnSpc>
                <a:spcPct val="90000"/>
              </a:lnSpc>
              <a:buNone/>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void )</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endParaRPr kumimoji="0" lang="en-US" altLang="zh-CN"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endParaRP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("Hex(%d)=%s\n",</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18,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(18));</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p:txBody>
      </p:sp>
    </p:spTree>
    <p:extLst>
      <p:ext uri="{BB962C8B-B14F-4D97-AF65-F5344CB8AC3E}">
        <p14:creationId xmlns:p14="http://schemas.microsoft.com/office/powerpoint/2010/main" val="2108779153"/>
      </p:ext>
    </p:extLst>
  </p:cSld>
  <p:clrMapOvr>
    <a:masterClrMapping/>
  </p:clrMapOvr>
  <p:transition>
    <p:random/>
    <p:sndAc>
      <p:stSnd>
        <p:snd r:embed="rId2" name="CAMERA.WAV"/>
      </p:stSnd>
    </p:sndAc>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350818" y="1027690"/>
            <a:ext cx="40386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EG06-15.c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用指针函数将指定的十进制数转换为十六进制</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string.h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reverser( char *s, char *t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if(s&lt;t)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c=*s, *s=*t, *t=c,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reverser(++s,--t);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reverse( char *s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reverser( s,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s+strlen</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(s)-1 );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char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rPr>
              <a:t>char *s,</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unsigned n)</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p:txBody>
      </p:sp>
      <p:sp>
        <p:nvSpPr>
          <p:cNvPr id="3" name="Rectangle 5"/>
          <p:cNvSpPr txBox="1">
            <a:spLocks noChangeArrowheads="1"/>
          </p:cNvSpPr>
          <p:nvPr/>
        </p:nvSpPr>
        <p:spPr bwMode="auto">
          <a:xfrm>
            <a:off x="5957455" y="1027690"/>
            <a:ext cx="44958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do{</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h=n%16;</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s[</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++]=(h&lt;=9)?h+'0':h-10+'a';</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}while(n/=16);</a:t>
            </a:r>
          </a:p>
          <a:p>
            <a:pPr marL="0" marR="0" lvl="0" indent="0" algn="l" defTabSz="914400" rtl="0" eaLnBrk="1" fontAlgn="base" latinLnBrk="0" hangingPunct="1">
              <a:lnSpc>
                <a:spcPct val="90000"/>
              </a:lnSpc>
              <a:spcBef>
                <a:spcPct val="20000"/>
              </a:spcBef>
              <a:spcAft>
                <a:spcPct val="0"/>
              </a:spcAft>
              <a:buClrTx/>
              <a:buSzTx/>
              <a:buFontTx/>
              <a:buNone/>
              <a:tabLst/>
              <a:defRPr/>
            </a:pPr>
            <a:r>
              <a:rPr lang="en-US" altLang="zh-CN" sz="2000" kern="0" dirty="0">
                <a:solidFill>
                  <a:srgbClr val="000000"/>
                </a:solidFill>
                <a:latin typeface="Arial"/>
                <a:ea typeface="宋体"/>
              </a:rPr>
              <a:t>      </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reverse(s);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s;</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void )</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rPr>
              <a:t>char s[10];</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("Hex(%d)=%s\n",</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18,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itoh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0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a:ea typeface="宋体"/>
                <a:cs typeface="+mn-cs"/>
                <a:sym typeface="Wingdings 2" pitchFamily="18" charset="2"/>
              </a:rPr>
              <a:t>s, </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18));</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p:txBody>
      </p:sp>
    </p:spTree>
    <p:extLst>
      <p:ext uri="{BB962C8B-B14F-4D97-AF65-F5344CB8AC3E}">
        <p14:creationId xmlns:p14="http://schemas.microsoft.com/office/powerpoint/2010/main" val="106891838"/>
      </p:ext>
    </p:extLst>
  </p:cSld>
  <p:clrMapOvr>
    <a:masterClrMapping/>
  </p:clrMapOvr>
  <p:transition>
    <p:random/>
    <p:sndAc>
      <p:stSnd>
        <p:snd r:embed="rId2" name="CAMERA.WAV"/>
      </p:stSnd>
    </p:sndAc>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68313" y="908050"/>
            <a:ext cx="8305800" cy="928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179388" marR="0" lvl="1" indent="0" algn="l" defTabSz="914400" rtl="0" eaLnBrk="1" fontAlgn="base" latinLnBrk="0" hangingPunct="1">
              <a:lnSpc>
                <a:spcPct val="100000"/>
              </a:lnSpc>
              <a:spcBef>
                <a:spcPct val="20000"/>
              </a:spcBef>
              <a:spcAft>
                <a:spcPct val="0"/>
              </a:spcAft>
              <a:buClrTx/>
              <a:buSzTx/>
              <a:buFontTx/>
              <a:buAutoNum type="ea1JpnChsDbPeriod" startAt="2"/>
              <a:tabLst/>
              <a:defRPr/>
            </a:pPr>
            <a:r>
              <a:rPr kumimoji="0" lang="zh-CN" altLang="en-US" sz="2800" b="1" i="0" u="none" strike="noStrike" kern="0" cap="none" spc="0" normalizeH="0" baseline="0" noProof="0" dirty="0">
                <a:ln>
                  <a:noFill/>
                </a:ln>
                <a:solidFill>
                  <a:srgbClr val="000000"/>
                </a:solidFill>
                <a:effectLst/>
                <a:uLnTx/>
                <a:uFillTx/>
                <a:latin typeface="Arial"/>
                <a:ea typeface="宋体"/>
              </a:rPr>
              <a:t>函数指针：指向函数的指针</a:t>
            </a:r>
            <a:r>
              <a:rPr kumimoji="0" lang="zh-CN" altLang="en-US" sz="2800" b="0" i="0" u="none" strike="noStrike" kern="0" cap="none" spc="0" normalizeH="0" baseline="0" noProof="0" dirty="0">
                <a:ln>
                  <a:noFill/>
                </a:ln>
                <a:solidFill>
                  <a:srgbClr val="000000"/>
                </a:solidFill>
                <a:effectLst/>
                <a:uLnTx/>
                <a:uFillTx/>
                <a:latin typeface="Arial"/>
                <a:ea typeface="宋体"/>
              </a:rPr>
              <a:t> </a:t>
            </a:r>
            <a:endParaRPr kumimoji="0" lang="zh-CN" altLang="en-US" sz="2800" b="1" i="0" u="none" strike="noStrike" kern="0" cap="none" spc="0" normalizeH="0" baseline="0" noProof="0" dirty="0">
              <a:ln>
                <a:noFill/>
              </a:ln>
              <a:solidFill>
                <a:srgbClr val="000000"/>
              </a:solidFill>
              <a:effectLst/>
              <a:uLnTx/>
              <a:uFillTx/>
              <a:latin typeface="Arial"/>
              <a:ea typeface="宋体"/>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	语法：</a:t>
            </a:r>
            <a:r>
              <a:rPr kumimoji="1" lang="en-US" altLang="zh-CN"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type  (*</a:t>
            </a:r>
            <a:r>
              <a:rPr kumimoji="1" lang="en-US" altLang="zh-CN" sz="2400" b="1" i="0" u="none" strike="noStrike" kern="0" cap="none" spc="0" normalizeH="0" baseline="0" noProof="0" dirty="0" err="1">
                <a:ln>
                  <a:noFill/>
                </a:ln>
                <a:solidFill>
                  <a:srgbClr val="000000"/>
                </a:solidFill>
                <a:effectLst/>
                <a:uLnTx/>
                <a:uFillTx/>
                <a:latin typeface="Arial"/>
                <a:ea typeface="宋体"/>
                <a:cs typeface="+mn-cs"/>
                <a:sym typeface="Wingdings 2" pitchFamily="18" charset="2"/>
              </a:rPr>
              <a:t>FuctionPointerName</a:t>
            </a:r>
            <a:r>
              <a:rPr kumimoji="1" lang="en-US" altLang="zh-CN" sz="2400" b="1" i="0" u="none" strike="noStrike" kern="0" cap="none" spc="0" normalizeH="0" baseline="0" noProof="0" dirty="0">
                <a:ln>
                  <a:noFill/>
                </a:ln>
                <a:solidFill>
                  <a:srgbClr val="000000"/>
                </a:solidFill>
                <a:effectLst/>
                <a:uLnTx/>
                <a:uFillTx/>
                <a:latin typeface="Arial"/>
                <a:ea typeface="宋体"/>
                <a:cs typeface="+mn-cs"/>
                <a:sym typeface="Wingdings 2" pitchFamily="18" charset="2"/>
              </a:rPr>
              <a:t>)();</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CN" sz="2000" kern="0" dirty="0">
                <a:solidFill>
                  <a:srgbClr val="000000"/>
                </a:solidFill>
                <a:latin typeface="Arial"/>
                <a:ea typeface="宋体"/>
              </a:rPr>
              <a:t>    </a:t>
            </a:r>
          </a:p>
        </p:txBody>
      </p:sp>
      <p:sp>
        <p:nvSpPr>
          <p:cNvPr id="4" name="Rectangle 3">
            <a:extLst>
              <a:ext uri="{FF2B5EF4-FFF2-40B4-BE49-F238E27FC236}">
                <a16:creationId xmlns:a16="http://schemas.microsoft.com/office/drawing/2014/main" id="{594BEDAC-044A-4B62-9F67-F57D1069CF6A}"/>
              </a:ext>
            </a:extLst>
          </p:cNvPr>
          <p:cNvSpPr txBox="1">
            <a:spLocks noChangeArrowheads="1"/>
          </p:cNvSpPr>
          <p:nvPr/>
        </p:nvSpPr>
        <p:spPr bwMode="auto">
          <a:xfrm>
            <a:off x="1323924" y="2133599"/>
            <a:ext cx="8985488" cy="43209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eaLnBrk="1" hangingPunct="1">
              <a:spcBef>
                <a:spcPct val="50000"/>
              </a:spcBef>
              <a:buFontTx/>
              <a:buNone/>
            </a:pPr>
            <a:r>
              <a:rPr kumimoji="1" lang="en-US" altLang="zh-CN" sz="2000" dirty="0">
                <a:latin typeface="Times New Roman" panose="02020603050405020304" pitchFamily="18" charset="0"/>
              </a:rPr>
              <a:t>#include&lt;</a:t>
            </a:r>
            <a:r>
              <a:rPr kumimoji="1" lang="en-US" altLang="zh-CN" sz="2000" dirty="0" err="1">
                <a:latin typeface="Times New Roman" panose="02020603050405020304" pitchFamily="18" charset="0"/>
              </a:rPr>
              <a:t>stdio.h</a:t>
            </a:r>
            <a:r>
              <a:rPr kumimoji="1" lang="en-US" altLang="zh-CN" sz="2000" dirty="0">
                <a:latin typeface="Times New Roman" panose="02020603050405020304" pitchFamily="18" charset="0"/>
              </a:rPr>
              <a:t>&gt;</a:t>
            </a:r>
          </a:p>
          <a:p>
            <a:pPr eaLnBrk="1" hangingPunct="1">
              <a:spcBef>
                <a:spcPct val="50000"/>
              </a:spcBef>
              <a:buFontTx/>
              <a:buNone/>
            </a:pPr>
            <a:r>
              <a:rPr kumimoji="1" lang="en-US" altLang="zh-CN" sz="2000" dirty="0">
                <a:latin typeface="Times New Roman" panose="02020603050405020304" pitchFamily="18" charset="0"/>
              </a:rPr>
              <a:t>int max( int x, int y)</a:t>
            </a:r>
          </a:p>
          <a:p>
            <a:pPr eaLnBrk="1" hangingPunct="1">
              <a:lnSpc>
                <a:spcPct val="65000"/>
              </a:lnSpc>
              <a:spcBef>
                <a:spcPct val="50000"/>
              </a:spcBef>
              <a:buFontTx/>
              <a:buNone/>
            </a:pPr>
            <a:r>
              <a:rPr kumimoji="1" lang="en-US" altLang="zh-CN" sz="2000" dirty="0">
                <a:latin typeface="Times New Roman" panose="02020603050405020304" pitchFamily="18" charset="0"/>
              </a:rPr>
              <a:t>{</a:t>
            </a:r>
          </a:p>
          <a:p>
            <a:pPr eaLnBrk="1" hangingPunct="1">
              <a:lnSpc>
                <a:spcPct val="65000"/>
              </a:lnSpc>
              <a:spcBef>
                <a:spcPct val="50000"/>
              </a:spcBef>
              <a:buFontTx/>
              <a:buNone/>
            </a:pPr>
            <a:r>
              <a:rPr kumimoji="1" lang="en-US" altLang="zh-CN" sz="2000" dirty="0">
                <a:latin typeface="Times New Roman" panose="02020603050405020304" pitchFamily="18" charset="0"/>
              </a:rPr>
              <a:t>     int z;</a:t>
            </a:r>
          </a:p>
          <a:p>
            <a:pPr eaLnBrk="1" hangingPunct="1">
              <a:lnSpc>
                <a:spcPct val="65000"/>
              </a:lnSpc>
              <a:spcBef>
                <a:spcPct val="50000"/>
              </a:spcBef>
              <a:buFontTx/>
              <a:buNone/>
            </a:pPr>
            <a:r>
              <a:rPr kumimoji="1" lang="en-US" altLang="zh-CN" sz="2000" dirty="0">
                <a:latin typeface="Times New Roman" panose="02020603050405020304" pitchFamily="18" charset="0"/>
              </a:rPr>
              <a:t>     z=x&gt;y? x:y;</a:t>
            </a:r>
          </a:p>
          <a:p>
            <a:pPr eaLnBrk="1" hangingPunct="1">
              <a:lnSpc>
                <a:spcPct val="65000"/>
              </a:lnSpc>
              <a:spcBef>
                <a:spcPct val="50000"/>
              </a:spcBef>
              <a:buFontTx/>
              <a:buNone/>
            </a:pPr>
            <a:r>
              <a:rPr kumimoji="1" lang="en-US" altLang="zh-CN" sz="2000" dirty="0">
                <a:latin typeface="Times New Roman" panose="02020603050405020304" pitchFamily="18" charset="0"/>
              </a:rPr>
              <a:t>     return(z);</a:t>
            </a:r>
          </a:p>
          <a:p>
            <a:pPr eaLnBrk="1" hangingPunct="1">
              <a:lnSpc>
                <a:spcPct val="65000"/>
              </a:lnSpc>
              <a:spcBef>
                <a:spcPct val="50000"/>
              </a:spcBef>
              <a:buFontTx/>
              <a:buNone/>
            </a:pPr>
            <a:r>
              <a:rPr kumimoji="1" lang="en-US" altLang="zh-CN" sz="2000" dirty="0">
                <a:latin typeface="Times New Roman" panose="02020603050405020304" pitchFamily="18" charset="0"/>
              </a:rPr>
              <a:t>}</a:t>
            </a:r>
          </a:p>
          <a:p>
            <a:pPr marR="0" lvl="0" eaLnBrk="1" hangingPunct="1">
              <a:lnSpc>
                <a:spcPct val="80000"/>
              </a:lnSpc>
              <a:spcBef>
                <a:spcPct val="50000"/>
              </a:spcBef>
              <a:buClrTx/>
              <a:buSzTx/>
              <a:buNone/>
              <a:tabLst/>
              <a:defRPr/>
            </a:pPr>
            <a:r>
              <a:rPr kumimoji="1" lang="en-US" altLang="zh-CN" sz="2000" dirty="0">
                <a:latin typeface="Times New Roman" panose="02020603050405020304" pitchFamily="18" charset="0"/>
              </a:rPr>
              <a:t>void main(){</a:t>
            </a:r>
          </a:p>
          <a:p>
            <a:pPr marR="0" lvl="0" eaLnBrk="1" hangingPunct="1">
              <a:lnSpc>
                <a:spcPct val="80000"/>
              </a:lnSpc>
              <a:spcBef>
                <a:spcPct val="50000"/>
              </a:spcBef>
              <a:buClrTx/>
              <a:buSzTx/>
              <a:buNone/>
              <a:tabLst/>
              <a:defRPr/>
            </a:pPr>
            <a:r>
              <a:rPr kumimoji="1" lang="en-US" altLang="zh-CN" sz="2000" dirty="0">
                <a:latin typeface="Times New Roman" panose="02020603050405020304" pitchFamily="18" charset="0"/>
              </a:rPr>
              <a:t>int (</a:t>
            </a:r>
            <a:r>
              <a:rPr kumimoji="1" lang="zh-CN" altLang="en-US" sz="2000" dirty="0">
                <a:latin typeface="Times New Roman" panose="02020603050405020304" pitchFamily="18" charset="0"/>
              </a:rPr>
              <a:t>*</a:t>
            </a:r>
            <a:r>
              <a:rPr kumimoji="1" lang="en-US" altLang="zh-CN" sz="2000" dirty="0" err="1">
                <a:latin typeface="Times New Roman" panose="02020603050405020304" pitchFamily="18" charset="0"/>
              </a:rPr>
              <a:t>ptr</a:t>
            </a:r>
            <a:r>
              <a:rPr kumimoji="1" lang="en-US" altLang="zh-CN" sz="2000" dirty="0">
                <a:latin typeface="Times New Roman" panose="02020603050405020304" pitchFamily="18" charset="0"/>
              </a:rPr>
              <a:t>)(int, int);</a:t>
            </a:r>
          </a:p>
          <a:p>
            <a:pPr marR="0" lvl="0" eaLnBrk="1" hangingPunct="1">
              <a:lnSpc>
                <a:spcPct val="80000"/>
              </a:lnSpc>
              <a:spcBef>
                <a:spcPct val="50000"/>
              </a:spcBef>
              <a:buClrTx/>
              <a:buSzTx/>
              <a:buNone/>
              <a:tabLst/>
              <a:defRPr/>
            </a:pPr>
            <a:r>
              <a:rPr kumimoji="1" lang="en-US" altLang="zh-CN" sz="2000" dirty="0" err="1">
                <a:latin typeface="Times New Roman" panose="02020603050405020304" pitchFamily="18" charset="0"/>
              </a:rPr>
              <a:t>ptr</a:t>
            </a:r>
            <a:r>
              <a:rPr kumimoji="1" lang="en-US" altLang="zh-CN" sz="2000" dirty="0">
                <a:latin typeface="Times New Roman" panose="02020603050405020304" pitchFamily="18" charset="0"/>
              </a:rPr>
              <a:t> = max;</a:t>
            </a:r>
          </a:p>
          <a:p>
            <a:pPr marR="0" lvl="0" eaLnBrk="1" hangingPunct="1">
              <a:lnSpc>
                <a:spcPct val="80000"/>
              </a:lnSpc>
              <a:spcBef>
                <a:spcPct val="50000"/>
              </a:spcBef>
              <a:buClrTx/>
              <a:buSzTx/>
              <a:buNone/>
              <a:tabLst/>
              <a:defRPr/>
            </a:pPr>
            <a:r>
              <a:rPr kumimoji="1" lang="en-US" altLang="zh-CN" sz="2000" dirty="0" err="1">
                <a:latin typeface="Times New Roman" panose="02020603050405020304" pitchFamily="18" charset="0"/>
              </a:rPr>
              <a:t>printf</a:t>
            </a:r>
            <a:r>
              <a:rPr kumimoji="1" lang="en-US" altLang="zh-CN" sz="2000" dirty="0">
                <a:latin typeface="Times New Roman" panose="02020603050405020304" pitchFamily="18" charset="0"/>
              </a:rPr>
              <a:t>(“Max (%</a:t>
            </a:r>
            <a:r>
              <a:rPr kumimoji="1" lang="en-US" altLang="zh-CN" sz="2000" dirty="0" err="1">
                <a:latin typeface="Times New Roman" panose="02020603050405020304" pitchFamily="18" charset="0"/>
              </a:rPr>
              <a:t>d,%d</a:t>
            </a:r>
            <a:r>
              <a:rPr kumimoji="1" lang="en-US" altLang="zh-CN" sz="2000" dirty="0">
                <a:latin typeface="Times New Roman" panose="02020603050405020304" pitchFamily="18" charset="0"/>
              </a:rPr>
              <a:t>)=%d\n”,12,18,(*</a:t>
            </a:r>
            <a:r>
              <a:rPr kumimoji="1" lang="en-US" altLang="zh-CN" sz="2000" dirty="0" err="1">
                <a:latin typeface="Times New Roman" panose="02020603050405020304" pitchFamily="18" charset="0"/>
              </a:rPr>
              <a:t>ptr</a:t>
            </a:r>
            <a:r>
              <a:rPr kumimoji="1" lang="en-US" altLang="zh-CN" sz="2000" dirty="0">
                <a:latin typeface="Times New Roman" panose="02020603050405020304" pitchFamily="18" charset="0"/>
              </a:rPr>
              <a:t>)(12,18));</a:t>
            </a:r>
          </a:p>
          <a:p>
            <a:pPr eaLnBrk="1" hangingPunct="1">
              <a:lnSpc>
                <a:spcPct val="80000"/>
              </a:lnSpc>
              <a:spcBef>
                <a:spcPct val="50000"/>
              </a:spcBef>
              <a:buNone/>
              <a:defRPr/>
            </a:pPr>
            <a:r>
              <a:rPr kumimoji="1" lang="en-US" altLang="zh-CN" sz="2000" dirty="0">
                <a:latin typeface="Times New Roman" panose="02020603050405020304" pitchFamily="18" charset="0"/>
              </a:rPr>
              <a:t>}</a:t>
            </a:r>
          </a:p>
          <a:p>
            <a:pPr marR="0" lvl="0" eaLnBrk="1" hangingPunct="1">
              <a:lnSpc>
                <a:spcPct val="80000"/>
              </a:lnSpc>
              <a:spcBef>
                <a:spcPct val="50000"/>
              </a:spcBef>
              <a:buClrTx/>
              <a:buSzTx/>
              <a:buNone/>
              <a:tabLst/>
              <a:defRPr/>
            </a:pPr>
            <a:endParaRPr kumimoji="1" lang="en-US" altLang="zh-CN" sz="2000" dirty="0">
              <a:latin typeface="Times New Roman" panose="02020603050405020304" pitchFamily="18" charset="0"/>
            </a:endParaRPr>
          </a:p>
        </p:txBody>
      </p:sp>
    </p:spTree>
    <p:extLst>
      <p:ext uri="{BB962C8B-B14F-4D97-AF65-F5344CB8AC3E}">
        <p14:creationId xmlns:p14="http://schemas.microsoft.com/office/powerpoint/2010/main" val="3372668878"/>
      </p:ext>
    </p:extLst>
  </p:cSld>
  <p:clrMapOvr>
    <a:masterClrMapping/>
  </p:clrMapOvr>
  <p:transition>
    <p:random/>
    <p:sndAc>
      <p:stSnd>
        <p:snd r:embed="rId2" name="CAMERA.WAV"/>
      </p:stSnd>
    </p:sndAc>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95288" y="1412875"/>
            <a:ext cx="70358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28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4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000">
                <a:solidFill>
                  <a:schemeClr val="tx1"/>
                </a:solidFill>
                <a:latin typeface="+mn-lt"/>
                <a:ea typeface="+mn-ea"/>
              </a:defRPr>
            </a:lvl3pPr>
            <a:lvl4pPr marL="1879600" indent="-508000" algn="l" rtl="0" eaLnBrk="0" fontAlgn="base" hangingPunct="0">
              <a:spcBef>
                <a:spcPct val="20000"/>
              </a:spcBef>
              <a:spcAft>
                <a:spcPct val="0"/>
              </a:spcAft>
              <a:buChar char="–"/>
              <a:defRPr sz="1800">
                <a:solidFill>
                  <a:schemeClr val="tx1"/>
                </a:solidFill>
                <a:latin typeface="+mn-lt"/>
                <a:ea typeface="+mn-ea"/>
              </a:defRPr>
            </a:lvl4pPr>
            <a:lvl5pPr marL="2336800" indent="-508000" algn="l" rtl="0" eaLnBrk="0" fontAlgn="base" hangingPunct="0">
              <a:spcBef>
                <a:spcPct val="20000"/>
              </a:spcBef>
              <a:spcAft>
                <a:spcPct val="0"/>
              </a:spcAft>
              <a:buChar char="»"/>
              <a:defRPr sz="1800">
                <a:solidFill>
                  <a:schemeClr val="tx1"/>
                </a:solidFill>
                <a:latin typeface="+mn-lt"/>
                <a:ea typeface="+mn-ea"/>
              </a:defRPr>
            </a:lvl5pPr>
            <a:lvl6pPr marL="2794000" indent="-508000" algn="l" rtl="0" fontAlgn="base">
              <a:spcBef>
                <a:spcPct val="20000"/>
              </a:spcBef>
              <a:spcAft>
                <a:spcPct val="0"/>
              </a:spcAft>
              <a:buChar char="»"/>
              <a:defRPr sz="1800">
                <a:solidFill>
                  <a:schemeClr val="tx1"/>
                </a:solidFill>
                <a:latin typeface="+mn-lt"/>
                <a:ea typeface="+mn-ea"/>
              </a:defRPr>
            </a:lvl6pPr>
            <a:lvl7pPr marL="3251200" indent="-508000" algn="l" rtl="0" fontAlgn="base">
              <a:spcBef>
                <a:spcPct val="20000"/>
              </a:spcBef>
              <a:spcAft>
                <a:spcPct val="0"/>
              </a:spcAft>
              <a:buChar char="»"/>
              <a:defRPr sz="1800">
                <a:solidFill>
                  <a:schemeClr val="tx1"/>
                </a:solidFill>
                <a:latin typeface="+mn-lt"/>
                <a:ea typeface="+mn-ea"/>
              </a:defRPr>
            </a:lvl7pPr>
            <a:lvl8pPr marL="3708400" indent="-508000" algn="l" rtl="0" fontAlgn="base">
              <a:spcBef>
                <a:spcPct val="20000"/>
              </a:spcBef>
              <a:spcAft>
                <a:spcPct val="0"/>
              </a:spcAft>
              <a:buChar char="»"/>
              <a:defRPr sz="1800">
                <a:solidFill>
                  <a:schemeClr val="tx1"/>
                </a:solidFill>
                <a:latin typeface="+mn-lt"/>
                <a:ea typeface="+mn-ea"/>
              </a:defRPr>
            </a:lvl8pPr>
            <a:lvl9pPr marL="4165600" indent="-508000" algn="l" rtl="0" fontAlgn="base">
              <a:spcBef>
                <a:spcPct val="20000"/>
              </a:spcBef>
              <a:spcAft>
                <a:spcPct val="0"/>
              </a:spcAft>
              <a:buChar char="»"/>
              <a:defRPr sz="1800">
                <a:solidFill>
                  <a:schemeClr val="tx1"/>
                </a:solidFill>
                <a:latin typeface="+mn-lt"/>
                <a:ea typeface="+mn-ea"/>
              </a:defRPr>
            </a:lvl9pPr>
          </a:lstStyle>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EG06-17.C</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显示命令行中输入的参数。</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main( int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argc</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char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argv</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short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while(</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argc</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参数</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%d-&gt;%s\n",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argv</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getchar</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
        <p:nvSpPr>
          <p:cNvPr id="3" name="Rectangle 4"/>
          <p:cNvSpPr txBox="1">
            <a:spLocks noChangeArrowheads="1"/>
          </p:cNvSpPr>
          <p:nvPr/>
        </p:nvSpPr>
        <p:spPr bwMode="auto">
          <a:xfrm>
            <a:off x="395288" y="51276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a:ln>
                  <a:noFill/>
                </a:ln>
                <a:solidFill>
                  <a:srgbClr val="000000"/>
                </a:solidFill>
                <a:effectLst>
                  <a:outerShdw blurRad="38100" dist="38100" dir="2700000" algn="tl">
                    <a:srgbClr val="C0C0C0"/>
                  </a:outerShdw>
                </a:effectLst>
                <a:uLnTx/>
                <a:uFillTx/>
                <a:latin typeface="隶书"/>
                <a:ea typeface="隶书"/>
                <a:cs typeface="+mj-cs"/>
                <a:sym typeface="Wingdings 2" pitchFamily="18" charset="2"/>
              </a:rPr>
              <a:t>6.6  main</a:t>
            </a:r>
            <a:r>
              <a:rPr kumimoji="0" lang="zh-CN" altLang="en-US" sz="4000" b="1" i="0" u="none" strike="noStrike" kern="0" cap="none" spc="0" normalizeH="0" baseline="0" noProof="0">
                <a:ln>
                  <a:noFill/>
                </a:ln>
                <a:solidFill>
                  <a:srgbClr val="000000"/>
                </a:solidFill>
                <a:effectLst>
                  <a:outerShdw blurRad="38100" dist="38100" dir="2700000" algn="tl">
                    <a:srgbClr val="C0C0C0"/>
                  </a:outerShdw>
                </a:effectLst>
                <a:uLnTx/>
                <a:uFillTx/>
                <a:latin typeface="隶书"/>
                <a:ea typeface="隶书"/>
                <a:cs typeface="+mj-cs"/>
                <a:sym typeface="Wingdings 2" pitchFamily="18" charset="2"/>
              </a:rPr>
              <a:t>函数与命令行参数 </a:t>
            </a:r>
          </a:p>
        </p:txBody>
      </p:sp>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0287" y="3090863"/>
            <a:ext cx="424815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248493"/>
      </p:ext>
    </p:extLst>
  </p:cSld>
  <p:clrMapOvr>
    <a:masterClrMapping/>
  </p:clrMapOvr>
  <p:transition>
    <p:random/>
    <p:sndAc>
      <p:stSnd>
        <p:snd r:embed="rId2" name="CAMERA.WAV"/>
      </p:stSnd>
    </p:sndAc>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5"/>
          <p:cNvSpPr txBox="1">
            <a:spLocks noChangeArrowheads="1"/>
          </p:cNvSpPr>
          <p:nvPr/>
        </p:nvSpPr>
        <p:spPr bwMode="auto">
          <a:xfrm>
            <a:off x="868218" y="657225"/>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r>
              <a:rPr lang="en-US" altLang="zh-CN" sz="3200" kern="0">
                <a:effectLst/>
                <a:latin typeface="黑体" panose="02010609060101010101" pitchFamily="49" charset="-122"/>
                <a:ea typeface="黑体" panose="02010609060101010101" pitchFamily="49" charset="-122"/>
              </a:rPr>
              <a:t>6.7  </a:t>
            </a:r>
            <a:r>
              <a:rPr lang="zh-CN" altLang="en-US" sz="3200" kern="0">
                <a:effectLst/>
                <a:latin typeface="黑体" panose="02010609060101010101" pitchFamily="49" charset="-122"/>
                <a:ea typeface="黑体" panose="02010609060101010101" pitchFamily="49" charset="-122"/>
              </a:rPr>
              <a:t>局部变量和全局变量 </a:t>
            </a:r>
          </a:p>
        </p:txBody>
      </p:sp>
      <p:sp>
        <p:nvSpPr>
          <p:cNvPr id="3" name="Rectangle 36"/>
          <p:cNvSpPr>
            <a:spLocks noChangeArrowheads="1"/>
          </p:cNvSpPr>
          <p:nvPr/>
        </p:nvSpPr>
        <p:spPr bwMode="auto">
          <a:xfrm>
            <a:off x="868218" y="1736725"/>
            <a:ext cx="87122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一</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局部变量</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内部变量</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定义：在函数内定义，只在本函数内有效</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局部变量的存储类型：</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auto</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（默认）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register    static</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不同函数中同名局部变量，占不同内存单元，互不干扰</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形参属于局部变量</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4.</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复合语句中也可定义局部变量，其作用域只在</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复合语句范围内</a:t>
            </a:r>
          </a:p>
        </p:txBody>
      </p:sp>
    </p:spTree>
    <p:extLst>
      <p:ext uri="{BB962C8B-B14F-4D97-AF65-F5344CB8AC3E}">
        <p14:creationId xmlns:p14="http://schemas.microsoft.com/office/powerpoint/2010/main" val="3093507777"/>
      </p:ext>
    </p:extLst>
  </p:cSld>
  <p:clrMapOvr>
    <a:masterClrMapping/>
  </p:clrMapOvr>
  <p:transition>
    <p:random/>
    <p:sndAc>
      <p:stSnd>
        <p:snd r:embed="rId2" name="CAMERA.WAV"/>
      </p:stSnd>
    </p:sndAc>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722746" y="908050"/>
            <a:ext cx="87122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90600" indent="-9906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990600" marR="0" lvl="0" indent="-990600" defTabSz="914400" eaLnBrk="1" fontAlgn="base" latinLnBrk="0" hangingPunct="1">
              <a:lnSpc>
                <a:spcPct val="110000"/>
              </a:lnSpc>
              <a:spcBef>
                <a:spcPct val="1000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二</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全局变量</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外部变量</a:t>
            </a:r>
          </a:p>
          <a:p>
            <a:pPr marL="990600" marR="0" lvl="0" indent="-990600" defTabSz="914400" eaLnBrk="1" fontAlgn="base" latinLnBrk="0" hangingPunct="1">
              <a:lnSpc>
                <a:spcPct val="110000"/>
              </a:lnSpc>
              <a:spcBef>
                <a:spcPct val="1000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定义：在函数外定义，有效范围从定义变量的位置开始到本文件结束，及有</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说明的其它源文件</a:t>
            </a:r>
          </a:p>
        </p:txBody>
      </p:sp>
      <p:sp>
        <p:nvSpPr>
          <p:cNvPr id="3" name="Rectangle 5"/>
          <p:cNvSpPr>
            <a:spLocks noChangeArrowheads="1"/>
          </p:cNvSpPr>
          <p:nvPr/>
        </p:nvSpPr>
        <p:spPr bwMode="auto">
          <a:xfrm>
            <a:off x="722746" y="1844675"/>
            <a:ext cx="82089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61950" marR="0" lvl="0" indent="-36195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a:t>
            </a:r>
          </a:p>
          <a:p>
            <a:pPr marL="361950" marR="0" lvl="0" indent="-36195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全局变量的存储类型：</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（默认） </a:t>
            </a: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static</a:t>
            </a:r>
          </a:p>
          <a:p>
            <a:pPr marL="361950" marR="0" lvl="0" indent="-36195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若外部变量与局部变量同名，</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则在局部变量的作用范围内，</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外部变量被屏蔽</a:t>
            </a:r>
          </a:p>
        </p:txBody>
      </p:sp>
      <p:sp>
        <p:nvSpPr>
          <p:cNvPr id="4" name="Text Box 6"/>
          <p:cNvSpPr txBox="1">
            <a:spLocks noChangeArrowheads="1"/>
          </p:cNvSpPr>
          <p:nvPr/>
        </p:nvSpPr>
        <p:spPr bwMode="auto">
          <a:xfrm>
            <a:off x="740209" y="3665538"/>
            <a:ext cx="6823075" cy="1349375"/>
          </a:xfrm>
          <a:prstGeom prst="rect">
            <a:avLst/>
          </a:prstGeom>
          <a:solidFill>
            <a:srgbClr val="FFFFFF"/>
          </a:solidFill>
          <a:ln w="38100">
            <a:solidFill>
              <a:srgbClr val="339966"/>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333399"/>
                </a:solidFill>
                <a:effectLst/>
                <a:uLnTx/>
                <a:uFillTx/>
                <a:latin typeface="Times New Roman" panose="02020603050405020304" pitchFamily="18" charset="0"/>
                <a:ea typeface="隶书" panose="02010509060101010101" pitchFamily="49" charset="-122"/>
                <a:sym typeface="Wingdings 2" panose="05020102010507070707" pitchFamily="18" charset="2"/>
              </a:rPr>
              <a:t>                           </a:t>
            </a:r>
            <a:r>
              <a:rPr kumimoji="1" lang="zh-CN" altLang="en-US" sz="2000" b="0" i="0" u="none" strike="noStrike" kern="0" cap="none" spc="0" normalizeH="0" baseline="0" noProof="0">
                <a:ln>
                  <a:noFill/>
                </a:ln>
                <a:solidFill>
                  <a:srgbClr val="333399"/>
                </a:solidFill>
                <a:effectLst/>
                <a:uLnTx/>
                <a:uFillTx/>
                <a:latin typeface="Times New Roman" panose="02020603050405020304" pitchFamily="18" charset="0"/>
                <a:ea typeface="隶书" panose="02010509060101010101" pitchFamily="49" charset="-122"/>
                <a:sym typeface="Wingdings 2" panose="05020102010507070707" pitchFamily="18" charset="2"/>
              </a:rPr>
              <a:t>定义  </a:t>
            </a: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                          </a:t>
            </a:r>
            <a:r>
              <a:rPr kumimoji="1" lang="zh-CN" altLang="en-US" sz="2000" b="0" i="0" u="none" strike="noStrike" kern="0" cap="none" spc="0" normalizeH="0" baseline="0" noProof="0">
                <a:ln>
                  <a:noFill/>
                </a:ln>
                <a:solidFill>
                  <a:srgbClr val="0000FF"/>
                </a:solidFill>
                <a:effectLst/>
                <a:uLnTx/>
                <a:uFillTx/>
                <a:latin typeface="Times New Roman" panose="02020603050405020304" pitchFamily="18" charset="0"/>
                <a:ea typeface="隶书" panose="02010509060101010101" pitchFamily="49" charset="-122"/>
                <a:sym typeface="Wingdings 2" panose="05020102010507070707" pitchFamily="18" charset="2"/>
              </a:rPr>
              <a:t>说明</a:t>
            </a:r>
          </a:p>
          <a:p>
            <a:pPr marL="0" marR="0" lvl="0" indent="0" defTabSz="914400" eaLnBrk="0" fontAlgn="base" latinLnBrk="0" hangingPunct="0">
              <a:lnSpc>
                <a:spcPct val="100000"/>
              </a:lnSpc>
              <a:spcBef>
                <a:spcPct val="0"/>
              </a:spcBef>
              <a:spcAft>
                <a:spcPct val="0"/>
              </a:spcAft>
              <a:buClr>
                <a:srgbClr val="008000"/>
              </a:buClr>
              <a:buSzTx/>
              <a:buFont typeface="Wingdings" panose="05000000000000000000" pitchFamily="2" charset="2"/>
              <a:buChar char="u"/>
              <a:tabLst/>
              <a:defRPr/>
            </a:pP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次数：          只能</a:t>
            </a: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1</a:t>
            </a: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次                       可说明多次</a:t>
            </a:r>
          </a:p>
          <a:p>
            <a:pPr marL="0" marR="0" lvl="0" indent="0" defTabSz="914400" eaLnBrk="0" fontAlgn="base" latinLnBrk="0" hangingPunct="0">
              <a:lnSpc>
                <a:spcPct val="100000"/>
              </a:lnSpc>
              <a:spcBef>
                <a:spcPct val="0"/>
              </a:spcBef>
              <a:spcAft>
                <a:spcPct val="0"/>
              </a:spcAft>
              <a:buClr>
                <a:srgbClr val="008000"/>
              </a:buClr>
              <a:buSzTx/>
              <a:buFont typeface="Wingdings" panose="05000000000000000000" pitchFamily="2" charset="2"/>
              <a:buChar char="u"/>
              <a:tabLst/>
              <a:defRPr/>
            </a:pP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位置：         所有函数之外              函数内或函数外</a:t>
            </a:r>
          </a:p>
          <a:p>
            <a:pPr marL="0" marR="0" lvl="0" indent="0" defTabSz="914400" eaLnBrk="0" fontAlgn="base" latinLnBrk="0" hangingPunct="0">
              <a:lnSpc>
                <a:spcPct val="100000"/>
              </a:lnSpc>
              <a:spcBef>
                <a:spcPct val="0"/>
              </a:spcBef>
              <a:spcAft>
                <a:spcPct val="0"/>
              </a:spcAft>
              <a:buClr>
                <a:srgbClr val="008000"/>
              </a:buClr>
              <a:buSzTx/>
              <a:buFont typeface="Wingdings" panose="05000000000000000000" pitchFamily="2" charset="2"/>
              <a:buChar char="u"/>
              <a:tabLst/>
              <a:defRPr/>
            </a:pP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分配内存： 分配内存</a:t>
            </a: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a:t>
            </a: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可初始化     不分配内存</a:t>
            </a: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a:t>
            </a:r>
            <a:r>
              <a:rPr kumimoji="1" lang="zh-CN" altLang="en-US" sz="2000" b="0" i="0" u="none" strike="noStrike" kern="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sym typeface="Wingdings 2" panose="05020102010507070707" pitchFamily="18" charset="2"/>
              </a:rPr>
              <a:t>不可初始化</a:t>
            </a:r>
          </a:p>
        </p:txBody>
      </p:sp>
      <p:sp>
        <p:nvSpPr>
          <p:cNvPr id="5" name="Rectangle 7"/>
          <p:cNvSpPr>
            <a:spLocks noChangeArrowheads="1"/>
          </p:cNvSpPr>
          <p:nvPr/>
        </p:nvSpPr>
        <p:spPr bwMode="auto">
          <a:xfrm>
            <a:off x="703696" y="3141663"/>
            <a:ext cx="4275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 </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外部变量定义与外部变量说明不同</a:t>
            </a:r>
          </a:p>
        </p:txBody>
      </p:sp>
      <p:sp>
        <p:nvSpPr>
          <p:cNvPr id="6" name="Rectangle 8"/>
          <p:cNvSpPr>
            <a:spLocks noChangeArrowheads="1"/>
          </p:cNvSpPr>
          <p:nvPr/>
        </p:nvSpPr>
        <p:spPr bwMode="auto">
          <a:xfrm>
            <a:off x="1694296" y="5089525"/>
            <a:ext cx="5905500" cy="176847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lang="zh-CN" altLang="en-US" sz="2000">
                <a:solidFill>
                  <a:srgbClr val="FFFF00"/>
                </a:solidFill>
                <a:ea typeface="幼圆" panose="02010509060101010101" pitchFamily="49" charset="-122"/>
              </a:rPr>
              <a:t>应尽量少使用全局变量，因为：</a:t>
            </a:r>
          </a:p>
          <a:p>
            <a:pPr defTabSz="914400" fontAlgn="base">
              <a:spcBef>
                <a:spcPct val="50000"/>
              </a:spcBef>
              <a:spcAft>
                <a:spcPct val="0"/>
              </a:spcAft>
              <a:buSzPct val="120000"/>
            </a:pPr>
            <a:r>
              <a:rPr lang="zh-CN" altLang="en-US" sz="2000">
                <a:solidFill>
                  <a:srgbClr val="FFFF00"/>
                </a:solidFill>
                <a:ea typeface="幼圆" panose="02010509060101010101" pitchFamily="49" charset="-122"/>
              </a:rPr>
              <a:t>全局变量在程序全部执行过程中占用存储单元</a:t>
            </a:r>
          </a:p>
          <a:p>
            <a:pPr defTabSz="914400" fontAlgn="base">
              <a:spcBef>
                <a:spcPct val="50000"/>
              </a:spcBef>
              <a:spcAft>
                <a:spcPct val="0"/>
              </a:spcAft>
              <a:buSzPct val="120000"/>
            </a:pPr>
            <a:r>
              <a:rPr lang="zh-CN" altLang="en-US" sz="2000">
                <a:solidFill>
                  <a:srgbClr val="FFFF00"/>
                </a:solidFill>
                <a:ea typeface="幼圆" panose="02010509060101010101" pitchFamily="49" charset="-122"/>
              </a:rPr>
              <a:t>降低了函数的通用性、可靠性，可移植性</a:t>
            </a:r>
          </a:p>
          <a:p>
            <a:pPr defTabSz="914400" fontAlgn="base">
              <a:spcBef>
                <a:spcPct val="50000"/>
              </a:spcBef>
              <a:spcAft>
                <a:spcPct val="0"/>
              </a:spcAft>
              <a:buSzPct val="120000"/>
            </a:pPr>
            <a:r>
              <a:rPr lang="zh-CN" altLang="en-US" sz="2000">
                <a:solidFill>
                  <a:srgbClr val="FFFF00"/>
                </a:solidFill>
                <a:ea typeface="幼圆" panose="02010509060101010101" pitchFamily="49" charset="-122"/>
              </a:rPr>
              <a:t>降低程序清晰性，容易出错</a:t>
            </a:r>
          </a:p>
        </p:txBody>
      </p:sp>
    </p:spTree>
    <p:extLst>
      <p:ext uri="{BB962C8B-B14F-4D97-AF65-F5344CB8AC3E}">
        <p14:creationId xmlns:p14="http://schemas.microsoft.com/office/powerpoint/2010/main" val="1815309243"/>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9" presetID="2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30"/>
          <p:cNvSpPr txBox="1">
            <a:spLocks noChangeArrowheads="1"/>
          </p:cNvSpPr>
          <p:nvPr/>
        </p:nvSpPr>
        <p:spPr bwMode="auto">
          <a:xfrm>
            <a:off x="431800" y="441325"/>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200" kern="0">
                <a:latin typeface="黑体" pitchFamily="2" charset="-122"/>
                <a:ea typeface="黑体" pitchFamily="2" charset="-122"/>
              </a:rPr>
              <a:t>6.8  </a:t>
            </a:r>
            <a:r>
              <a:rPr lang="zh-CN" altLang="en-US" sz="3200" kern="0">
                <a:latin typeface="黑体" pitchFamily="2" charset="-122"/>
                <a:ea typeface="黑体" pitchFamily="2" charset="-122"/>
              </a:rPr>
              <a:t>变量的存储类型和作用域</a:t>
            </a:r>
          </a:p>
        </p:txBody>
      </p:sp>
      <p:sp>
        <p:nvSpPr>
          <p:cNvPr id="3" name="Rectangle 31"/>
          <p:cNvSpPr txBox="1">
            <a:spLocks noChangeArrowheads="1"/>
          </p:cNvSpPr>
          <p:nvPr/>
        </p:nvSpPr>
        <p:spPr bwMode="auto">
          <a:xfrm>
            <a:off x="323850" y="1449388"/>
            <a:ext cx="8686800" cy="3816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一</a:t>
            </a:r>
            <a:r>
              <a:rPr kumimoji="0" lang="en-US" altLang="zh-CN" sz="28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zh-CN" altLang="en-US" sz="28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若干概念：</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1. </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作用域：变量的使用范围（由存储区域和说明的位置决定）</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2.</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可见性：变量可被作用域内语句调用的属性</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3.</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存在性：变量所分配存储空间的可使用属性</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4.</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存储类型：</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auto--</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自动型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register--</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寄存器型</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static--</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静态型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extern  -----</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外部型</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5. </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静态存储：程序运行期间分配固定存储空间</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6. </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动态存储：程序运行期间根据需要动态分配存储空间</a:t>
            </a:r>
          </a:p>
          <a:p>
            <a:pPr marL="812800" marR="0" lvl="0" indent="-812800" algn="l" defTabSz="914400" rtl="0" eaLnBrk="1" fontAlgn="base" latinLnBrk="0" hangingPunct="1">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   </a:t>
            </a:r>
            <a:r>
              <a:rPr kumimoji="0" lang="en-US" altLang="zh-CN"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7. </a:t>
            </a:r>
            <a:r>
              <a:rPr kumimoji="0" lang="zh-CN" altLang="en-US" sz="2400" b="0" i="0" u="none" strike="noStrike" kern="0" cap="none" spc="0" normalizeH="0" baseline="0" noProof="0" dirty="0">
                <a:ln>
                  <a:noFill/>
                </a:ln>
                <a:solidFill>
                  <a:srgbClr val="000000"/>
                </a:solidFill>
                <a:effectLst/>
                <a:uLnTx/>
                <a:uFillTx/>
                <a:latin typeface="Arial"/>
                <a:ea typeface="宋体"/>
                <a:cs typeface="+mn-cs"/>
                <a:sym typeface="Wingdings 2" pitchFamily="18" charset="2"/>
              </a:rPr>
              <a:t>用户内存： </a:t>
            </a:r>
          </a:p>
        </p:txBody>
      </p:sp>
      <p:pic>
        <p:nvPicPr>
          <p:cNvPr id="4"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363" y="4833938"/>
            <a:ext cx="5280025"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19819757"/>
      </p:ext>
    </p:extLst>
  </p:cSld>
  <p:clrMapOvr>
    <a:masterClrMapping/>
  </p:clrMapOvr>
  <p:transition>
    <p:random/>
    <p:sndAc>
      <p:stSnd>
        <p:snd r:embed="rId2" name="CAMERA.WAV"/>
      </p:stSnd>
    </p:sndAc>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81485" y="1089025"/>
            <a:ext cx="6156325" cy="495300"/>
          </a:xfrm>
          <a:prstGeom prst="rect">
            <a:avLst/>
          </a:prstGeom>
          <a:solidFill>
            <a:srgbClr val="333399">
              <a:alpha val="96077"/>
            </a:srgbClr>
          </a:solidFill>
          <a:ln w="38100" algn="ctr">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二</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 auto——</a:t>
            </a: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自动型</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堆栈型变量</a:t>
            </a:r>
          </a:p>
        </p:txBody>
      </p:sp>
      <p:sp>
        <p:nvSpPr>
          <p:cNvPr id="3" name="Text Box 5" descr="花束"/>
          <p:cNvSpPr txBox="1">
            <a:spLocks noChangeArrowheads="1"/>
          </p:cNvSpPr>
          <p:nvPr/>
        </p:nvSpPr>
        <p:spPr bwMode="auto">
          <a:xfrm>
            <a:off x="1283085" y="1700213"/>
            <a:ext cx="5046663"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）存储在堆栈区</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动态存储区。</a:t>
            </a:r>
          </a:p>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auto</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型变量在函数体内说明或缺省说明；形参缺省说明。</a:t>
            </a:r>
          </a:p>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）值的暂时性：进入函数时分配堆栈空间，退出函数后，空间自动释放，变量不再存在，不得继续访问。</a:t>
            </a:r>
          </a:p>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4</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auto</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型变量未初始化时，其值无意义，必须先赋初值再引用。</a:t>
            </a:r>
          </a:p>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5</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）作用域局部性，仅限于定义它的模块。</a:t>
            </a:r>
          </a:p>
          <a:p>
            <a:pPr marL="266700" marR="0" lvl="0" indent="-266700" defTabSz="91440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6</a:t>
            </a:r>
            <a:r>
              <a:rPr kumimoji="1"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）可见性与存在性基本一致，但具有一定的独立性（在重名变量的作用域上不可见）。</a:t>
            </a:r>
          </a:p>
        </p:txBody>
      </p:sp>
      <p:sp>
        <p:nvSpPr>
          <p:cNvPr id="4" name="Rectangle 10"/>
          <p:cNvSpPr>
            <a:spLocks noChangeArrowheads="1"/>
          </p:cNvSpPr>
          <p:nvPr/>
        </p:nvSpPr>
        <p:spPr bwMode="auto">
          <a:xfrm>
            <a:off x="7332471" y="1700213"/>
            <a:ext cx="3713163" cy="3700462"/>
          </a:xfrm>
          <a:prstGeom prst="rect">
            <a:avLst/>
          </a:prstGeom>
          <a:solidFill>
            <a:srgbClr val="FFFFFF"/>
          </a:solidFill>
          <a:ln w="38100">
            <a:solidFill>
              <a:srgbClr val="008000"/>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void main( void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int x;</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float x=2.5;</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char x='c';</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printf("1st x=%c\n",x);</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printf("2nd  x=%f\n",x);</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printf("3th x=%d\n",x);</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Tree>
    <p:extLst>
      <p:ext uri="{BB962C8B-B14F-4D97-AF65-F5344CB8AC3E}">
        <p14:creationId xmlns:p14="http://schemas.microsoft.com/office/powerpoint/2010/main" val="4190486651"/>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287338" y="1423794"/>
            <a:ext cx="11184226" cy="4097725"/>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defTabSz="914400" eaLnBrk="1" fontAlgn="b" latinLnBrk="0" hangingPunct="1">
              <a:lnSpc>
                <a:spcPct val="150000"/>
              </a:lnSpc>
              <a:spcBef>
                <a:spcPct val="20000"/>
              </a:spcBef>
              <a:spcAft>
                <a:spcPct val="0"/>
              </a:spcAft>
              <a:buClr>
                <a:srgbClr val="333399"/>
              </a:buClr>
              <a:buSzTx/>
              <a:buFont typeface="Wingdings" panose="05000000000000000000" pitchFamily="2" charset="2"/>
              <a:buChar char="&amp;"/>
              <a:tabLst/>
              <a:defRPr/>
            </a:pP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一个</a:t>
            </a:r>
            <a:r>
              <a:rPr kumimoji="1"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C</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程序</a:t>
            </a: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总</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由一个</a:t>
            </a:r>
            <a:r>
              <a:rPr kumimoji="1"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main</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函数和若干个子函数构成；</a:t>
            </a:r>
            <a:endPar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endParaRPr>
          </a:p>
          <a:p>
            <a:pPr marL="457200" marR="0" lvl="0" indent="-457200" defTabSz="914400" eaLnBrk="1" fontAlgn="b" latinLnBrk="0" hangingPunct="1">
              <a:lnSpc>
                <a:spcPct val="150000"/>
              </a:lnSpc>
              <a:spcBef>
                <a:spcPct val="20000"/>
              </a:spcBef>
              <a:spcAft>
                <a:spcPct val="0"/>
              </a:spcAft>
              <a:buClr>
                <a:srgbClr val="333399"/>
              </a:buClr>
              <a:buSzTx/>
              <a:buFont typeface="Wingdings" panose="05000000000000000000" pitchFamily="2" charset="2"/>
              <a:buChar char="&amp;"/>
              <a:tabLst/>
              <a:defRPr/>
            </a:pP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C程序执行总是从main函数开始，调用其他</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子</a:t>
            </a: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函数后回到main函数，在main函数中结束整个程序的运行。</a:t>
            </a:r>
          </a:p>
          <a:p>
            <a:pPr marL="457200" marR="0" lvl="0" indent="-457200" defTabSz="914400" eaLnBrk="1" fontAlgn="b" latinLnBrk="0" hangingPunct="1">
              <a:lnSpc>
                <a:spcPct val="150000"/>
              </a:lnSpc>
              <a:spcBef>
                <a:spcPct val="20000"/>
              </a:spcBef>
              <a:spcAft>
                <a:spcPct val="0"/>
              </a:spcAft>
              <a:buClr>
                <a:srgbClr val="333399"/>
              </a:buClr>
              <a:buSzTx/>
              <a:buFont typeface="Wingdings" panose="05000000000000000000" pitchFamily="2" charset="2"/>
              <a:buChar char="&amp;"/>
              <a:tabLst/>
              <a:defRPr/>
            </a:pP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子</a:t>
            </a: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函数不能嵌套定义,可以</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互相</a:t>
            </a: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调用</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。但不能调用</a:t>
            </a:r>
            <a:r>
              <a:rPr kumimoji="1"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main</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函数。</a:t>
            </a:r>
          </a:p>
          <a:p>
            <a:pPr marL="457200" marR="0" lvl="0" indent="-457200" defTabSz="914400" eaLnBrk="1" fontAlgn="b" latinLnBrk="0" hangingPunct="1">
              <a:lnSpc>
                <a:spcPct val="150000"/>
              </a:lnSpc>
              <a:spcBef>
                <a:spcPct val="20000"/>
              </a:spcBef>
              <a:spcAft>
                <a:spcPct val="0"/>
              </a:spcAft>
              <a:buClr>
                <a:srgbClr val="333399"/>
              </a:buClr>
              <a:buSzTx/>
              <a:buFont typeface="Wingdings" panose="05000000000000000000" pitchFamily="2" charset="2"/>
              <a:buChar char="&amp;"/>
              <a:tabLst/>
              <a:defRPr/>
            </a:pP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一个</a:t>
            </a:r>
            <a:r>
              <a:rPr kumimoji="1"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C</a:t>
            </a:r>
            <a:r>
              <a:rPr kumimoji="1"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程序由一个或多个源文件组成；</a:t>
            </a:r>
            <a:r>
              <a:rPr kumimoji="1" lang="zh-CN"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Wingdings 2" panose="05020102010507070707" pitchFamily="18" charset="2"/>
              </a:rPr>
              <a:t>一个源文件由一个或多个函数组成，它是一个独立编译单元。</a:t>
            </a:r>
          </a:p>
        </p:txBody>
      </p:sp>
    </p:spTree>
    <p:extLst>
      <p:ext uri="{BB962C8B-B14F-4D97-AF65-F5344CB8AC3E}">
        <p14:creationId xmlns:p14="http://schemas.microsoft.com/office/powerpoint/2010/main" val="2010623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03238" y="927100"/>
            <a:ext cx="8308794" cy="646331"/>
          </a:xfrm>
          <a:prstGeom prst="rect">
            <a:avLst/>
          </a:prstGeom>
          <a:solidFill>
            <a:srgbClr val="333399">
              <a:alpha val="96077"/>
            </a:srgbClr>
          </a:solidFill>
          <a:ln w="38100" algn="ctr">
            <a:solidFill>
              <a:srgbClr val="33CC33"/>
            </a:solidFill>
            <a:miter lim="800000"/>
            <a:headEnd/>
            <a:tailEnd/>
          </a:ln>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三</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1" lang="en-US"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register</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寄存器</a:t>
            </a: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型变量</a:t>
            </a:r>
          </a:p>
        </p:txBody>
      </p:sp>
      <p:sp>
        <p:nvSpPr>
          <p:cNvPr id="3" name="Text Box 3" descr="花束"/>
          <p:cNvSpPr txBox="1">
            <a:spLocks noChangeArrowheads="1"/>
          </p:cNvSpPr>
          <p:nvPr/>
        </p:nvSpPr>
        <p:spPr bwMode="auto">
          <a:xfrm>
            <a:off x="425449" y="1773238"/>
            <a:ext cx="11087677"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6700" indent="-2667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register</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型变量直接将数值存储在</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CPU</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的通用寄存器中，程序运行时无需读写内存即可使用，高效、便捷。</a:t>
            </a:r>
          </a:p>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register</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型变量只能在函数体内说明、使用；</a:t>
            </a:r>
          </a:p>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值的暂时性： </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register</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型变量进入函数时临时分配寄存器，退出函数后，寄存器自动释放，变量不再存在，不得继续访问。</a:t>
            </a:r>
          </a:p>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4. </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变量未初始化时，其值无意义。必须先赋值再使用</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5.</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一些系统的通用寄存器字长有限，</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register</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型变量不能为</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double, float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 </a:t>
            </a:r>
          </a:p>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6. </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由于</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CPU</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中的通用寄存器个数有限，</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register</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型变量数目太多会自动转为</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auto</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 </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7.</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优化的编译系统自动将使用频繁的变量放在寄存器中，不再需要程序员指定。</a:t>
            </a:r>
          </a:p>
        </p:txBody>
      </p:sp>
    </p:spTree>
    <p:extLst>
      <p:ext uri="{BB962C8B-B14F-4D97-AF65-F5344CB8AC3E}">
        <p14:creationId xmlns:p14="http://schemas.microsoft.com/office/powerpoint/2010/main" val="3064430552"/>
      </p:ext>
    </p:extLst>
  </p:cSld>
  <p:clrMapOvr>
    <a:masterClrMapping/>
  </p:clrMapOvr>
  <p:transition>
    <p:random/>
    <p:sndAc>
      <p:stSnd>
        <p:snd r:embed="rId2" name="CAMERA.WAV"/>
      </p:stSnd>
    </p:sndAc>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 Box 16">
            <a:extLst>
              <a:ext uri="{FF2B5EF4-FFF2-40B4-BE49-F238E27FC236}">
                <a16:creationId xmlns:a16="http://schemas.microsoft.com/office/drawing/2014/main" id="{91D3649E-AF63-44C3-A223-ED5BF84C95F4}"/>
              </a:ext>
            </a:extLst>
          </p:cNvPr>
          <p:cNvSpPr txBox="1">
            <a:spLocks noChangeArrowheads="1"/>
          </p:cNvSpPr>
          <p:nvPr/>
        </p:nvSpPr>
        <p:spPr bwMode="auto">
          <a:xfrm>
            <a:off x="6659563" y="1745095"/>
            <a:ext cx="3924300" cy="4247317"/>
          </a:xfrm>
          <a:prstGeom prst="rect">
            <a:avLst/>
          </a:prstGeom>
          <a:solidFill>
            <a:srgbClr val="BBE0E3">
              <a:alpha val="96077"/>
            </a:srgbClr>
          </a:solidFill>
          <a:ln w="38100">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#include &lt;</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stdio.h</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&gt;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int fun(int a)</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kern="0" dirty="0">
                <a:solidFill>
                  <a:srgbClr val="000000"/>
                </a:solidFill>
                <a:ea typeface="楷体_GB2312" pitchFamily="49" charset="-122"/>
              </a:rPr>
              <a:t>        auto int b=0</a:t>
            </a:r>
            <a:endPar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static int c=3;</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kern="0" dirty="0">
                <a:solidFill>
                  <a:srgbClr val="000000"/>
                </a:solidFill>
                <a:ea typeface="楷体_GB2312" pitchFamily="49" charset="-122"/>
              </a:rPr>
              <a:t>        b=b+1;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c=c+1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a+b+c</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int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a=2;</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for(</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=0;i&lt;3;i++)</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("%2d", fun(a));</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p:txBody>
      </p:sp>
      <p:sp>
        <p:nvSpPr>
          <p:cNvPr id="2" name="Text Box 13"/>
          <p:cNvSpPr txBox="1">
            <a:spLocks noChangeArrowheads="1"/>
          </p:cNvSpPr>
          <p:nvPr/>
        </p:nvSpPr>
        <p:spPr bwMode="auto">
          <a:xfrm>
            <a:off x="503238" y="981075"/>
            <a:ext cx="6156325" cy="495300"/>
          </a:xfrm>
          <a:prstGeom prst="rect">
            <a:avLst/>
          </a:prstGeom>
          <a:solidFill>
            <a:srgbClr val="333399">
              <a:alpha val="96077"/>
            </a:srgbClr>
          </a:solidFill>
          <a:ln w="38100" algn="ctr">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四</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1" lang="en-US"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static</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静态</a:t>
            </a: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型变量</a:t>
            </a:r>
          </a:p>
        </p:txBody>
      </p:sp>
      <p:sp>
        <p:nvSpPr>
          <p:cNvPr id="3" name="Text Box 14" descr="花束"/>
          <p:cNvSpPr txBox="1">
            <a:spLocks noChangeArrowheads="1"/>
          </p:cNvSpPr>
          <p:nvPr/>
        </p:nvSpPr>
        <p:spPr bwMode="auto">
          <a:xfrm>
            <a:off x="425450" y="1755775"/>
            <a:ext cx="5060950" cy="485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6700" indent="-2667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1" lang="en-US" altLang="en-US" sz="20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静态</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型变量存储在</a:t>
            </a:r>
            <a:r>
              <a:rPr kumimoji="1" lang="en-US" altLang="en-US" sz="20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静态</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存储区</a:t>
            </a:r>
          </a:p>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 </a:t>
            </a:r>
            <a:r>
              <a:rPr kumimoji="1" lang="en-US" altLang="en-US" sz="20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静态</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型变量定义在函数内部时</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局部静态变量，作用域仅限于函数内部；静态型变量定义在函数外部时</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外部静态变量，作用域限于本源程序文件</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寿命全局</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值的永久性：一经说明分配存储空间就一直占用该空间直到程序运行结束；</a:t>
            </a:r>
          </a:p>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4. </a:t>
            </a:r>
            <a:r>
              <a:rPr kumimoji="1" lang="zh-CN" altLang="en-US"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变量未初始化时自动赋</a:t>
            </a: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0</a:t>
            </a:r>
            <a:r>
              <a:rPr kumimoji="1" lang="zh-CN" altLang="en-US"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值</a:t>
            </a: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kern="0" dirty="0">
                <a:solidFill>
                  <a:srgbClr val="000000"/>
                </a:solidFill>
              </a:rPr>
              <a:t>5</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可见性与存在性不一致；</a:t>
            </a:r>
          </a:p>
          <a:p>
            <a:pPr marL="266700" marR="0" lvl="0" indent="-266700" defTabSz="914400" eaLnBrk="1" fontAlgn="base" latinLnBrk="0" hangingPunct="1">
              <a:lnSpc>
                <a:spcPct val="120000"/>
              </a:lnSpc>
              <a:spcBef>
                <a:spcPct val="20000"/>
              </a:spcBef>
              <a:spcAft>
                <a:spcPct val="0"/>
              </a:spcAft>
              <a:buClrTx/>
              <a:buSzTx/>
              <a:buFontTx/>
              <a:buNone/>
              <a:tabLst/>
              <a:defRPr/>
            </a:pPr>
            <a:r>
              <a:rPr kumimoji="1" lang="en-US" altLang="zh-CN" sz="2000" kern="0" dirty="0">
                <a:solidFill>
                  <a:srgbClr val="000000"/>
                </a:solidFill>
              </a:rPr>
              <a:t>6</a:t>
            </a:r>
            <a:r>
              <a:rPr kumimoji="1"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编译时赋初值（仅一次：每次调用时不再赋初值，保留上次调用结束时的值！）</a:t>
            </a:r>
          </a:p>
          <a:p>
            <a:pPr marL="266700" marR="0" lvl="0" indent="-266700" defTabSz="914400" eaLnBrk="1" fontAlgn="base" latinLnBrk="0" hangingPunct="1">
              <a:lnSpc>
                <a:spcPct val="120000"/>
              </a:lnSpc>
              <a:spcBef>
                <a:spcPct val="20000"/>
              </a:spcBef>
              <a:spcAft>
                <a:spcPct val="0"/>
              </a:spcAft>
              <a:buClrTx/>
              <a:buSzTx/>
              <a:buFontTx/>
              <a:buNone/>
              <a:tabLst/>
              <a:defRPr/>
            </a:pPr>
            <a:endPar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p:txBody>
      </p:sp>
      <p:sp>
        <p:nvSpPr>
          <p:cNvPr id="4" name="Text Box 16"/>
          <p:cNvSpPr txBox="1">
            <a:spLocks noChangeArrowheads="1"/>
          </p:cNvSpPr>
          <p:nvPr/>
        </p:nvSpPr>
        <p:spPr bwMode="auto">
          <a:xfrm>
            <a:off x="6659563" y="1745095"/>
            <a:ext cx="3924300" cy="4249738"/>
          </a:xfrm>
          <a:prstGeom prst="rect">
            <a:avLst/>
          </a:prstGeom>
          <a:solidFill>
            <a:srgbClr val="BBE0E3">
              <a:alpha val="96077"/>
            </a:srgbClr>
          </a:solidFill>
          <a:ln w="38100">
            <a:solidFill>
              <a:srgbClr val="33CC33"/>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Program: EG06-21.C</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Description: </a:t>
            </a:r>
            <a:r>
              <a:rPr kumimoji="1"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打印</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1</a:t>
            </a:r>
            <a:r>
              <a:rPr kumimoji="1"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10</a:t>
            </a:r>
            <a:r>
              <a:rPr kumimoji="1"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的阶乘数值。</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#include &lt;</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stdio.h</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&gt;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int fac(int 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static int f=1;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return f*=n;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int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for(</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=1;i&lt;11;i++)</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             </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printf</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("%d!=%d\n",</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i,fac</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r>
              <a:rPr kumimoji="1" lang="en-US" altLang="zh-CN" sz="1800" b="1" i="0" u="none" strike="noStrike" kern="0" cap="none" spc="0" normalizeH="0" baseline="0" noProof="0" dirty="0" err="1">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i</a:t>
            </a: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p>
        </p:txBody>
      </p:sp>
      <p:sp>
        <p:nvSpPr>
          <p:cNvPr id="5" name="Rectangle 19"/>
          <p:cNvSpPr>
            <a:spLocks noChangeArrowheads="1"/>
          </p:cNvSpPr>
          <p:nvPr/>
        </p:nvSpPr>
        <p:spPr bwMode="auto">
          <a:xfrm>
            <a:off x="2047876" y="6417065"/>
            <a:ext cx="6573837" cy="396875"/>
          </a:xfrm>
          <a:prstGeom prst="rect">
            <a:avLst/>
          </a:prstGeom>
          <a:solidFill>
            <a:srgbClr val="BBE0E3"/>
          </a:solidFill>
          <a:ln w="9525" algn="ctr">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rPr>
              <a:t>基于全局变量的副作用，建议少用或不用全局静态变量。</a:t>
            </a:r>
          </a:p>
        </p:txBody>
      </p:sp>
    </p:spTree>
    <p:extLst>
      <p:ext uri="{BB962C8B-B14F-4D97-AF65-F5344CB8AC3E}">
        <p14:creationId xmlns:p14="http://schemas.microsoft.com/office/powerpoint/2010/main" val="3693468480"/>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03238" y="1430338"/>
            <a:ext cx="7651400" cy="574581"/>
          </a:xfrm>
          <a:prstGeom prst="rect">
            <a:avLst/>
          </a:prstGeom>
          <a:solidFill>
            <a:srgbClr val="333399">
              <a:alpha val="96077"/>
            </a:srgbClr>
          </a:solidFill>
          <a:ln w="38100" algn="ctr">
            <a:solidFill>
              <a:srgbClr val="33CC33"/>
            </a:solidFill>
            <a:miter lim="800000"/>
            <a:headEnd/>
            <a:tailEnd/>
          </a:ln>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五</a:t>
            </a:r>
            <a:r>
              <a:rPr kumimoji="1" lang="en-US" altLang="zh-CN"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 extern——</a:t>
            </a:r>
            <a:r>
              <a:rPr kumimoji="1" lang="en-US"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外部</a:t>
            </a:r>
            <a:r>
              <a:rPr kumimoji="1" lang="zh-CN" altLang="en-US" sz="24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Wingdings 2" panose="05020102010507070707" pitchFamily="18" charset="2"/>
              </a:rPr>
              <a:t>型变量</a:t>
            </a:r>
          </a:p>
        </p:txBody>
      </p:sp>
      <p:sp>
        <p:nvSpPr>
          <p:cNvPr id="3" name="Text Box 3" descr="花束"/>
          <p:cNvSpPr txBox="1">
            <a:spLocks noChangeArrowheads="1"/>
          </p:cNvSpPr>
          <p:nvPr/>
        </p:nvSpPr>
        <p:spPr bwMode="auto">
          <a:xfrm>
            <a:off x="461963" y="2133600"/>
            <a:ext cx="10344582" cy="334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6700" indent="-2667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66700" marR="0" lvl="0" indent="-266700" defTabSz="914400" eaLnBrk="1" fontAlgn="base" latinLnBrk="0" hangingPunct="1">
              <a:lnSpc>
                <a:spcPct val="150000"/>
              </a:lnSpc>
              <a:spcBef>
                <a:spcPct val="5000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型变量存储在静态存储区，一般用于在多个编译单位之间传送数据；</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型变量定义时缺省存储类型，说明时用</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扩展作用域；</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）作用域全局性、值的永久性、可见性与存在性一致；</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型变量未初始化时自动赋</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0</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值；</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4</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型变量可多次说明，但只分配一次空间；</a:t>
            </a:r>
          </a:p>
          <a:p>
            <a:pPr marL="266700" marR="0" lvl="0" indent="-266700" defTabSz="914400" eaLnBrk="1" fontAlgn="base" latinLnBrk="0" hangingPunct="1">
              <a:lnSpc>
                <a:spcPct val="15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5</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）基于全局变量的副作用，建议少用或不用</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型变量。</a:t>
            </a:r>
          </a:p>
        </p:txBody>
      </p:sp>
    </p:spTree>
    <p:extLst>
      <p:ext uri="{BB962C8B-B14F-4D97-AF65-F5344CB8AC3E}">
        <p14:creationId xmlns:p14="http://schemas.microsoft.com/office/powerpoint/2010/main" val="1813333549"/>
      </p:ext>
    </p:extLst>
  </p:cSld>
  <p:clrMapOvr>
    <a:masterClrMapping/>
  </p:clrMapOvr>
  <p:transition>
    <p:random/>
    <p:sndAc>
      <p:stSnd>
        <p:snd r:embed="rId2" name="CAMERA.WAV"/>
      </p:stSnd>
    </p:sndAc>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935038" y="692150"/>
            <a:ext cx="3930650" cy="4511675"/>
          </a:xfrm>
          <a:prstGeom prst="rect">
            <a:avLst/>
          </a:prstGeom>
          <a:solidFill>
            <a:srgbClr val="E1FFF7"/>
          </a:solidFill>
          <a:ln w="38100">
            <a:solidFill>
              <a:srgbClr val="008000"/>
            </a:solidFill>
            <a:miter lim="800000"/>
            <a:headEnd/>
            <a:tailEnd/>
          </a:ln>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FontTx/>
              <a:buNone/>
            </a:pPr>
            <a:r>
              <a:rPr kumimoji="1" lang="en-US" altLang="zh-CN" sz="2400" b="0" dirty="0" err="1">
                <a:solidFill>
                  <a:srgbClr val="000000"/>
                </a:solidFill>
                <a:latin typeface="Times New Roman" panose="02020603050405020304" pitchFamily="18" charset="0"/>
              </a:rPr>
              <a:t>int</a:t>
            </a:r>
            <a:r>
              <a:rPr kumimoji="1" lang="en-US" altLang="zh-CN" sz="2400" b="0" dirty="0">
                <a:solidFill>
                  <a:srgbClr val="000000"/>
                </a:solidFill>
                <a:latin typeface="Times New Roman" panose="02020603050405020304" pitchFamily="18" charset="0"/>
              </a:rPr>
              <a:t> max(</a:t>
            </a:r>
            <a:r>
              <a:rPr kumimoji="1" lang="en-US" altLang="zh-CN" sz="2400" b="0" dirty="0" err="1">
                <a:solidFill>
                  <a:srgbClr val="000000"/>
                </a:solidFill>
                <a:latin typeface="Times New Roman" panose="02020603050405020304" pitchFamily="18" charset="0"/>
              </a:rPr>
              <a:t>int</a:t>
            </a:r>
            <a:r>
              <a:rPr kumimoji="1" lang="en-US" altLang="zh-CN" sz="2400" b="0" dirty="0">
                <a:solidFill>
                  <a:srgbClr val="000000"/>
                </a:solidFill>
                <a:latin typeface="Times New Roman" panose="02020603050405020304" pitchFamily="18" charset="0"/>
              </a:rPr>
              <a:t>  x, </a:t>
            </a:r>
            <a:r>
              <a:rPr kumimoji="1" lang="en-US" altLang="zh-CN" sz="2400" b="0" dirty="0" err="1">
                <a:solidFill>
                  <a:srgbClr val="000000"/>
                </a:solidFill>
                <a:latin typeface="Times New Roman" panose="02020603050405020304" pitchFamily="18" charset="0"/>
              </a:rPr>
              <a:t>int</a:t>
            </a:r>
            <a:r>
              <a:rPr kumimoji="1" lang="en-US" altLang="zh-CN" sz="2400" b="0" dirty="0">
                <a:solidFill>
                  <a:srgbClr val="000000"/>
                </a:solidFill>
                <a:latin typeface="Times New Roman" panose="02020603050405020304" pitchFamily="18" charset="0"/>
              </a:rPr>
              <a:t> y)</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  </a:t>
            </a:r>
            <a:r>
              <a:rPr kumimoji="1" lang="en-US" altLang="zh-CN" sz="2400" b="0" dirty="0" err="1">
                <a:solidFill>
                  <a:srgbClr val="000000"/>
                </a:solidFill>
                <a:latin typeface="Times New Roman" panose="02020603050405020304" pitchFamily="18" charset="0"/>
              </a:rPr>
              <a:t>int</a:t>
            </a:r>
            <a:r>
              <a:rPr kumimoji="1" lang="en-US" altLang="zh-CN" sz="2400" b="0" dirty="0">
                <a:solidFill>
                  <a:srgbClr val="000000"/>
                </a:solidFill>
                <a:latin typeface="Times New Roman" panose="02020603050405020304" pitchFamily="18" charset="0"/>
              </a:rPr>
              <a:t> z;</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   z=x&gt;</a:t>
            </a:r>
            <a:r>
              <a:rPr kumimoji="1" lang="en-US" altLang="zh-CN" sz="2400" b="0" dirty="0" err="1">
                <a:solidFill>
                  <a:srgbClr val="000000"/>
                </a:solidFill>
                <a:latin typeface="Times New Roman" panose="02020603050405020304" pitchFamily="18" charset="0"/>
              </a:rPr>
              <a:t>y?x:y</a:t>
            </a: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   return(z);</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void main()</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   </a:t>
            </a:r>
            <a:r>
              <a:rPr kumimoji="1" lang="en-US" altLang="zh-CN" sz="2400" b="0" dirty="0">
                <a:solidFill>
                  <a:srgbClr val="333399"/>
                </a:solidFill>
                <a:latin typeface="Times New Roman" panose="02020603050405020304" pitchFamily="18" charset="0"/>
              </a:rPr>
              <a:t>extern </a:t>
            </a:r>
            <a:r>
              <a:rPr kumimoji="1" lang="en-US" altLang="zh-CN" sz="2400" b="0" dirty="0" err="1">
                <a:solidFill>
                  <a:srgbClr val="333399"/>
                </a:solidFill>
                <a:latin typeface="Times New Roman" panose="02020603050405020304" pitchFamily="18" charset="0"/>
              </a:rPr>
              <a:t>int</a:t>
            </a:r>
            <a:r>
              <a:rPr kumimoji="1" lang="en-US" altLang="zh-CN" sz="2400" b="0" dirty="0">
                <a:solidFill>
                  <a:srgbClr val="333399"/>
                </a:solidFill>
                <a:latin typeface="Times New Roman" panose="02020603050405020304" pitchFamily="18" charset="0"/>
              </a:rPr>
              <a:t> </a:t>
            </a:r>
            <a:r>
              <a:rPr kumimoji="1" lang="en-US" altLang="zh-CN" sz="2400" b="0" dirty="0" err="1">
                <a:solidFill>
                  <a:srgbClr val="333399"/>
                </a:solidFill>
                <a:latin typeface="Times New Roman" panose="02020603050405020304" pitchFamily="18" charset="0"/>
              </a:rPr>
              <a:t>a,b</a:t>
            </a:r>
            <a:r>
              <a:rPr kumimoji="1" lang="en-US" altLang="zh-CN" sz="2400" b="0" dirty="0">
                <a:solidFill>
                  <a:srgbClr val="333399"/>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   </a:t>
            </a:r>
            <a:r>
              <a:rPr kumimoji="1" lang="en-US" altLang="zh-CN" sz="2400" b="0" dirty="0" err="1">
                <a:solidFill>
                  <a:srgbClr val="000000"/>
                </a:solidFill>
                <a:latin typeface="Times New Roman" panose="02020603050405020304" pitchFamily="18" charset="0"/>
              </a:rPr>
              <a:t>printf</a:t>
            </a:r>
            <a:r>
              <a:rPr kumimoji="1" lang="en-US" altLang="zh-CN" sz="2400" b="0" dirty="0">
                <a:solidFill>
                  <a:srgbClr val="000000"/>
                </a:solidFill>
                <a:latin typeface="Times New Roman" panose="02020603050405020304" pitchFamily="18" charset="0"/>
              </a:rPr>
              <a:t>("max=%</a:t>
            </a:r>
            <a:r>
              <a:rPr kumimoji="1" lang="en-US" altLang="zh-CN" sz="2400" b="0" dirty="0" err="1">
                <a:solidFill>
                  <a:srgbClr val="000000"/>
                </a:solidFill>
                <a:latin typeface="Times New Roman" panose="02020603050405020304" pitchFamily="18" charset="0"/>
              </a:rPr>
              <a:t>d",max</a:t>
            </a:r>
            <a:r>
              <a:rPr kumimoji="1" lang="en-US" altLang="zh-CN" sz="2400" b="0" dirty="0">
                <a:solidFill>
                  <a:srgbClr val="000000"/>
                </a:solidFill>
                <a:latin typeface="Times New Roman" panose="02020603050405020304" pitchFamily="18" charset="0"/>
              </a:rPr>
              <a:t>(</a:t>
            </a:r>
            <a:r>
              <a:rPr kumimoji="1" lang="en-US" altLang="zh-CN" sz="2400" b="0" dirty="0" err="1">
                <a:solidFill>
                  <a:srgbClr val="000000"/>
                </a:solidFill>
                <a:latin typeface="Times New Roman" panose="02020603050405020304" pitchFamily="18" charset="0"/>
              </a:rPr>
              <a:t>a,b</a:t>
            </a: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b="0" dirty="0" err="1">
                <a:solidFill>
                  <a:srgbClr val="0000FF"/>
                </a:solidFill>
                <a:latin typeface="Times New Roman" panose="02020603050405020304" pitchFamily="18" charset="0"/>
              </a:rPr>
              <a:t>int</a:t>
            </a:r>
            <a:r>
              <a:rPr kumimoji="1" lang="en-US" altLang="zh-CN" sz="2400" b="0" dirty="0">
                <a:solidFill>
                  <a:srgbClr val="0000FF"/>
                </a:solidFill>
                <a:latin typeface="Times New Roman" panose="02020603050405020304" pitchFamily="18" charset="0"/>
              </a:rPr>
              <a:t> a=13,b=-8;</a:t>
            </a:r>
          </a:p>
        </p:txBody>
      </p:sp>
      <p:sp>
        <p:nvSpPr>
          <p:cNvPr id="3" name="Text Box 7"/>
          <p:cNvSpPr txBox="1">
            <a:spLocks noChangeArrowheads="1"/>
          </p:cNvSpPr>
          <p:nvPr/>
        </p:nvSpPr>
        <p:spPr bwMode="auto">
          <a:xfrm>
            <a:off x="966788" y="5346700"/>
            <a:ext cx="2746375" cy="495300"/>
          </a:xfrm>
          <a:prstGeom prst="rect">
            <a:avLst/>
          </a:prstGeom>
          <a:solidFill>
            <a:srgbClr val="33CCCC"/>
          </a:solidFill>
          <a:ln w="38100">
            <a:solidFill>
              <a:srgbClr val="00CCFF"/>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400" b="0">
                <a:solidFill>
                  <a:srgbClr val="000000"/>
                </a:solidFill>
                <a:latin typeface="Times New Roman" panose="02020603050405020304" pitchFamily="18" charset="0"/>
              </a:rPr>
              <a:t>运行结果：</a:t>
            </a:r>
            <a:r>
              <a:rPr kumimoji="1" lang="en-US" altLang="zh-CN" sz="2400" b="0">
                <a:solidFill>
                  <a:srgbClr val="000000"/>
                </a:solidFill>
                <a:latin typeface="Times New Roman" panose="02020603050405020304" pitchFamily="18" charset="0"/>
              </a:rPr>
              <a:t>max=13</a:t>
            </a:r>
          </a:p>
        </p:txBody>
      </p:sp>
      <p:sp>
        <p:nvSpPr>
          <p:cNvPr id="4" name="Oval 15"/>
          <p:cNvSpPr>
            <a:spLocks noChangeArrowheads="1"/>
          </p:cNvSpPr>
          <p:nvPr/>
        </p:nvSpPr>
        <p:spPr bwMode="auto">
          <a:xfrm>
            <a:off x="1042988" y="3573463"/>
            <a:ext cx="2743200" cy="512762"/>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endParaRPr lang="zh-CN" altLang="en-US" sz="1800">
              <a:solidFill>
                <a:srgbClr val="000000"/>
              </a:solidFill>
              <a:ea typeface="楷体_GB2312" pitchFamily="49" charset="-122"/>
            </a:endParaRPr>
          </a:p>
        </p:txBody>
      </p:sp>
      <p:sp>
        <p:nvSpPr>
          <p:cNvPr id="5" name="AutoShape 16"/>
          <p:cNvSpPr>
            <a:spLocks noChangeArrowheads="1"/>
          </p:cNvSpPr>
          <p:nvPr/>
        </p:nvSpPr>
        <p:spPr bwMode="auto">
          <a:xfrm>
            <a:off x="5264439" y="2499518"/>
            <a:ext cx="5292725" cy="896938"/>
          </a:xfrm>
          <a:prstGeom prst="wedgeEllipseCallout">
            <a:avLst>
              <a:gd name="adj1" fmla="val -70995"/>
              <a:gd name="adj2" fmla="val 45574"/>
            </a:avLst>
          </a:prstGeom>
          <a:solidFill>
            <a:srgbClr val="00FFFF"/>
          </a:solidFill>
          <a:ln w="9525">
            <a:solidFill>
              <a:srgbClr val="000000"/>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000" b="0" i="0" u="none" strike="noStrike" kern="0" cap="none" spc="0" normalizeH="0" baseline="0" noProof="0">
                <a:ln>
                  <a:noFill/>
                </a:ln>
                <a:solidFill>
                  <a:srgbClr val="000000"/>
                </a:solidFill>
                <a:effectLst/>
                <a:uLnTx/>
                <a:uFillTx/>
                <a:latin typeface="楷体_GB2312" pitchFamily="49" charset="-122"/>
                <a:ea typeface="楷体_GB2312" pitchFamily="49" charset="-122"/>
                <a:sym typeface="Wingdings 2" panose="05020102010507070707" pitchFamily="18" charset="2"/>
              </a:rPr>
              <a:t>也可写成</a:t>
            </a:r>
            <a:r>
              <a:rPr kumimoji="1" lang="en-US" altLang="zh-CN" sz="3000" b="0" i="0" u="none" strike="noStrike" kern="0" cap="none" spc="0" normalizeH="0" baseline="0" noProof="0">
                <a:ln>
                  <a:noFill/>
                </a:ln>
                <a:solidFill>
                  <a:srgbClr val="000000"/>
                </a:solidFill>
                <a:effectLst/>
                <a:uLnTx/>
                <a:uFillTx/>
                <a:latin typeface="楷体_GB2312" pitchFamily="49" charset="-122"/>
                <a:ea typeface="楷体_GB2312" pitchFamily="49" charset="-122"/>
                <a:sym typeface="Wingdings 2" panose="05020102010507070707" pitchFamily="18" charset="2"/>
              </a:rPr>
              <a:t>extern a,b;</a:t>
            </a:r>
          </a:p>
        </p:txBody>
      </p:sp>
      <p:sp>
        <p:nvSpPr>
          <p:cNvPr id="6" name="Rectangle 17"/>
          <p:cNvSpPr>
            <a:spLocks noChangeArrowheads="1"/>
          </p:cNvSpPr>
          <p:nvPr/>
        </p:nvSpPr>
        <p:spPr bwMode="auto">
          <a:xfrm>
            <a:off x="792163" y="6019800"/>
            <a:ext cx="5516562" cy="457200"/>
          </a:xfrm>
          <a:prstGeom prst="rect">
            <a:avLst/>
          </a:prstGeom>
          <a:noFill/>
          <a:ln w="9525">
            <a:noFill/>
            <a:miter lim="800000"/>
            <a:headEnd/>
            <a:tailEnd/>
          </a:ln>
          <a:effectLst/>
        </p:spPr>
        <p:txBody>
          <a:bodyPr wrap="none">
            <a:spAutoFit/>
          </a:bodyPr>
          <a:lstStyle/>
          <a:p>
            <a:pPr defTabSz="914400" fontAlgn="base">
              <a:spcBef>
                <a:spcPct val="0"/>
              </a:spcBef>
              <a:spcAft>
                <a:spcPct val="0"/>
              </a:spcAft>
              <a:defRPr/>
            </a:pPr>
            <a:r>
              <a:rPr lang="zh-CN" altLang="en-US" sz="2400" b="1">
                <a:solidFill>
                  <a:srgbClr val="FF0000"/>
                </a:solidFill>
                <a:effectLst>
                  <a:outerShdw blurRad="38100" dist="38100" dir="2700000" algn="tl">
                    <a:srgbClr val="C0C0C0"/>
                  </a:outerShdw>
                </a:effectLst>
                <a:latin typeface="Arial" charset="0"/>
                <a:ea typeface="宋体" pitchFamily="2" charset="-122"/>
                <a:sym typeface="Wingdings 2" pitchFamily="18" charset="2"/>
                <a:hlinkClick r:id="rId3" action="ppaction://program"/>
              </a:rPr>
              <a:t>综合举例</a:t>
            </a:r>
            <a:r>
              <a:rPr lang="zh-CN" altLang="en-US" sz="2400" b="1">
                <a:solidFill>
                  <a:srgbClr val="FF0000"/>
                </a:solidFill>
                <a:effectLst>
                  <a:outerShdw blurRad="38100" dist="38100" dir="2700000" algn="tl">
                    <a:srgbClr val="C0C0C0"/>
                  </a:outerShdw>
                </a:effectLst>
                <a:latin typeface="Arial" charset="0"/>
                <a:ea typeface="宋体" pitchFamily="2" charset="-122"/>
                <a:sym typeface="Wingdings 2" pitchFamily="18" charset="2"/>
              </a:rPr>
              <a:t> </a:t>
            </a:r>
            <a:r>
              <a:rPr lang="fr-FR" altLang="zh-CN" sz="2400" b="1">
                <a:solidFill>
                  <a:srgbClr val="FF0000"/>
                </a:solidFill>
                <a:effectLst>
                  <a:outerShdw blurRad="38100" dist="38100" dir="2700000" algn="tl">
                    <a:srgbClr val="C0C0C0"/>
                  </a:outerShdw>
                </a:effectLst>
                <a:latin typeface="Arial" charset="0"/>
                <a:ea typeface="宋体" pitchFamily="2" charset="-122"/>
                <a:sym typeface="Wingdings 2" pitchFamily="18" charset="2"/>
              </a:rPr>
              <a:t>EG07-6.c :  Print a calander.</a:t>
            </a:r>
            <a:endParaRPr lang="en-US" altLang="zh-CN" sz="2400" b="1">
              <a:solidFill>
                <a:srgbClr val="FF0000"/>
              </a:solidFill>
              <a:effectLst>
                <a:outerShdw blurRad="38100" dist="38100" dir="2700000" algn="tl">
                  <a:srgbClr val="C0C0C0"/>
                </a:outerShdw>
              </a:effectLst>
              <a:latin typeface="Arial" charset="0"/>
              <a:ea typeface="宋体" pitchFamily="2" charset="-122"/>
              <a:sym typeface="Wingdings 2" pitchFamily="18" charset="2"/>
            </a:endParaRPr>
          </a:p>
        </p:txBody>
      </p:sp>
    </p:spTree>
    <p:extLst>
      <p:ext uri="{BB962C8B-B14F-4D97-AF65-F5344CB8AC3E}">
        <p14:creationId xmlns:p14="http://schemas.microsoft.com/office/powerpoint/2010/main" val="1246586260"/>
      </p:ext>
    </p:extLst>
  </p:cSld>
  <p:clrMapOvr>
    <a:masterClrMapping/>
  </p:clrMapOvr>
  <p:transition>
    <p:random/>
    <p:sndAc>
      <p:stSnd>
        <p:snd r:embed="rId2" name="CAMERA.WAV"/>
      </p:stSnd>
    </p:sndAc>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918875" y="1125538"/>
            <a:ext cx="424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400">
                <a:solidFill>
                  <a:srgbClr val="000000"/>
                </a:solidFill>
                <a:latin typeface="Times New Roman" panose="02020603050405020304" pitchFamily="18" charset="0"/>
              </a:rPr>
              <a:t>例 引用其它文件中的外部变量</a:t>
            </a:r>
          </a:p>
        </p:txBody>
      </p:sp>
      <p:grpSp>
        <p:nvGrpSpPr>
          <p:cNvPr id="3" name="Group 4"/>
          <p:cNvGrpSpPr>
            <a:grpSpLocks/>
          </p:cNvGrpSpPr>
          <p:nvPr/>
        </p:nvGrpSpPr>
        <p:grpSpPr bwMode="auto">
          <a:xfrm>
            <a:off x="939512" y="1495425"/>
            <a:ext cx="8269288" cy="4310063"/>
            <a:chOff x="245" y="465"/>
            <a:chExt cx="5209" cy="2715"/>
          </a:xfrm>
        </p:grpSpPr>
        <p:sp>
          <p:nvSpPr>
            <p:cNvPr id="4" name="Text Box 5"/>
            <p:cNvSpPr txBox="1">
              <a:spLocks noChangeArrowheads="1"/>
            </p:cNvSpPr>
            <p:nvPr/>
          </p:nvSpPr>
          <p:spPr bwMode="auto">
            <a:xfrm>
              <a:off x="245" y="477"/>
              <a:ext cx="1395" cy="2503"/>
            </a:xfrm>
            <a:prstGeom prst="rect">
              <a:avLst/>
            </a:prstGeom>
            <a:solidFill>
              <a:srgbClr val="FFFFFF"/>
            </a:solidFill>
            <a:ln w="38100">
              <a:solidFill>
                <a:srgbClr val="009900"/>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990033"/>
                  </a:solidFill>
                  <a:effectLst/>
                  <a:uLnTx/>
                  <a:uFillTx/>
                  <a:latin typeface="Times New Roman" panose="02020603050405020304" pitchFamily="18" charset="0"/>
                  <a:ea typeface="宋体" panose="02010600030101010101" pitchFamily="2" charset="-122"/>
                  <a:sym typeface="Wingdings 2" panose="05020102010507070707" pitchFamily="18" charset="2"/>
                </a:rPr>
                <a:t>int global;</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extern float x;</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main()</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int local;</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5" name="Text Box 6"/>
            <p:cNvSpPr txBox="1">
              <a:spLocks noChangeArrowheads="1"/>
            </p:cNvSpPr>
            <p:nvPr/>
          </p:nvSpPr>
          <p:spPr bwMode="auto">
            <a:xfrm>
              <a:off x="1804" y="619"/>
              <a:ext cx="1705" cy="1965"/>
            </a:xfrm>
            <a:prstGeom prst="rect">
              <a:avLst/>
            </a:prstGeom>
            <a:solidFill>
              <a:srgbClr val="FFFFFF"/>
            </a:solidFill>
            <a:ln w="38100">
              <a:solidFill>
                <a:srgbClr val="0000FF"/>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extern int global;</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sym typeface="Wingdings 2" panose="05020102010507070707" pitchFamily="18" charset="2"/>
                </a:rPr>
                <a:t>static int number;</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func2()</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6" name="Text Box 7"/>
            <p:cNvSpPr txBox="1">
              <a:spLocks noChangeArrowheads="1"/>
            </p:cNvSpPr>
            <p:nvPr/>
          </p:nvSpPr>
          <p:spPr bwMode="auto">
            <a:xfrm>
              <a:off x="3674" y="465"/>
              <a:ext cx="1780" cy="2503"/>
            </a:xfrm>
            <a:prstGeom prst="rect">
              <a:avLst/>
            </a:prstGeom>
            <a:solidFill>
              <a:srgbClr val="FFFFFF"/>
            </a:solidFill>
            <a:ln w="38100">
              <a:solidFill>
                <a:srgbClr val="FF9900"/>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990033"/>
                  </a:solidFill>
                  <a:effectLst/>
                  <a:uLnTx/>
                  <a:uFillTx/>
                  <a:latin typeface="Times New Roman" panose="02020603050405020304" pitchFamily="18" charset="0"/>
                  <a:ea typeface="宋体" panose="02010600030101010101" pitchFamily="2" charset="-122"/>
                  <a:sym typeface="Wingdings 2" panose="05020102010507070707" pitchFamily="18" charset="2"/>
                </a:rPr>
                <a:t>float x;</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sym typeface="Wingdings 2" panose="05020102010507070707" pitchFamily="18" charset="2"/>
                </a:rPr>
                <a:t>static int number;</a:t>
              </a:r>
              <a:endPar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func3()</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extern int global;</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7" name="Text Box 8"/>
            <p:cNvSpPr txBox="1">
              <a:spLocks noChangeArrowheads="1"/>
            </p:cNvSpPr>
            <p:nvPr/>
          </p:nvSpPr>
          <p:spPr bwMode="auto">
            <a:xfrm>
              <a:off x="637" y="2892"/>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file1.c</a:t>
              </a:r>
            </a:p>
          </p:txBody>
        </p:sp>
        <p:sp>
          <p:nvSpPr>
            <p:cNvPr id="8" name="Text Box 9"/>
            <p:cNvSpPr txBox="1">
              <a:spLocks noChangeArrowheads="1"/>
            </p:cNvSpPr>
            <p:nvPr/>
          </p:nvSpPr>
          <p:spPr bwMode="auto">
            <a:xfrm>
              <a:off x="2425" y="2628"/>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p>
          </p:txBody>
        </p:sp>
        <p:sp>
          <p:nvSpPr>
            <p:cNvPr id="9" name="Text Box 10"/>
            <p:cNvSpPr txBox="1">
              <a:spLocks noChangeArrowheads="1"/>
            </p:cNvSpPr>
            <p:nvPr/>
          </p:nvSpPr>
          <p:spPr bwMode="auto">
            <a:xfrm>
              <a:off x="4321" y="2880"/>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file3.c</a:t>
              </a:r>
            </a:p>
          </p:txBody>
        </p:sp>
      </p:grpSp>
    </p:spTree>
    <p:extLst>
      <p:ext uri="{BB962C8B-B14F-4D97-AF65-F5344CB8AC3E}">
        <p14:creationId xmlns:p14="http://schemas.microsoft.com/office/powerpoint/2010/main" val="3299711873"/>
      </p:ext>
    </p:extLst>
  </p:cSld>
  <p:clrMapOvr>
    <a:masterClrMapping/>
  </p:clrMapOvr>
  <p:transition>
    <p:random/>
    <p:sndAc>
      <p:stSnd>
        <p:snd r:embed="rId2" name="CAMERA.WAV"/>
      </p:stSnd>
    </p:sndAc>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 name="Rectangle 67"/>
          <p:cNvSpPr>
            <a:spLocks noChangeArrowheads="1"/>
          </p:cNvSpPr>
          <p:nvPr/>
        </p:nvSpPr>
        <p:spPr bwMode="auto">
          <a:xfrm>
            <a:off x="6846166" y="3433041"/>
            <a:ext cx="2808288" cy="3249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grpSp>
        <p:nvGrpSpPr>
          <p:cNvPr id="67" name="Group 3"/>
          <p:cNvGrpSpPr>
            <a:grpSpLocks/>
          </p:cNvGrpSpPr>
          <p:nvPr/>
        </p:nvGrpSpPr>
        <p:grpSpPr bwMode="auto">
          <a:xfrm>
            <a:off x="866054" y="1294679"/>
            <a:ext cx="8610600" cy="3714750"/>
            <a:chOff x="179" y="660"/>
            <a:chExt cx="5424" cy="2340"/>
          </a:xfrm>
        </p:grpSpPr>
        <p:grpSp>
          <p:nvGrpSpPr>
            <p:cNvPr id="68" name="Group 4"/>
            <p:cNvGrpSpPr>
              <a:grpSpLocks/>
            </p:cNvGrpSpPr>
            <p:nvPr/>
          </p:nvGrpSpPr>
          <p:grpSpPr bwMode="auto">
            <a:xfrm>
              <a:off x="192" y="660"/>
              <a:ext cx="5400" cy="2340"/>
              <a:chOff x="180" y="396"/>
              <a:chExt cx="5400" cy="3672"/>
            </a:xfrm>
          </p:grpSpPr>
          <p:sp>
            <p:nvSpPr>
              <p:cNvPr id="89" name="Rectangle 5"/>
              <p:cNvSpPr>
                <a:spLocks noChangeArrowheads="1"/>
              </p:cNvSpPr>
              <p:nvPr/>
            </p:nvSpPr>
            <p:spPr bwMode="auto">
              <a:xfrm>
                <a:off x="180" y="408"/>
                <a:ext cx="5400" cy="3660"/>
              </a:xfrm>
              <a:prstGeom prst="rect">
                <a:avLst/>
              </a:prstGeom>
              <a:solidFill>
                <a:srgbClr val="FFFFFF"/>
              </a:solidFill>
              <a:ln w="38100">
                <a:solidFill>
                  <a:srgbClr val="000000"/>
                </a:solidFill>
                <a:miter lim="800000"/>
                <a:headEnd/>
                <a:tailEnd/>
              </a:ln>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90" name="Line 6"/>
              <p:cNvSpPr>
                <a:spLocks noChangeShapeType="1"/>
              </p:cNvSpPr>
              <p:nvPr/>
            </p:nvSpPr>
            <p:spPr bwMode="auto">
              <a:xfrm>
                <a:off x="1008" y="396"/>
                <a:ext cx="0" cy="36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grpSp>
        <p:sp>
          <p:nvSpPr>
            <p:cNvPr id="69" name="Line 7"/>
            <p:cNvSpPr>
              <a:spLocks noChangeShapeType="1"/>
            </p:cNvSpPr>
            <p:nvPr/>
          </p:nvSpPr>
          <p:spPr bwMode="auto">
            <a:xfrm flipV="1">
              <a:off x="179" y="948"/>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0" name="Line 8"/>
            <p:cNvSpPr>
              <a:spLocks noChangeShapeType="1"/>
            </p:cNvSpPr>
            <p:nvPr/>
          </p:nvSpPr>
          <p:spPr bwMode="auto">
            <a:xfrm flipV="1">
              <a:off x="191" y="1236"/>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1" name="Line 9"/>
            <p:cNvSpPr>
              <a:spLocks noChangeShapeType="1"/>
            </p:cNvSpPr>
            <p:nvPr/>
          </p:nvSpPr>
          <p:spPr bwMode="auto">
            <a:xfrm flipV="1">
              <a:off x="191" y="1524"/>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2" name="Line 10"/>
            <p:cNvSpPr>
              <a:spLocks noChangeShapeType="1"/>
            </p:cNvSpPr>
            <p:nvPr/>
          </p:nvSpPr>
          <p:spPr bwMode="auto">
            <a:xfrm flipV="1">
              <a:off x="191" y="1812"/>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3" name="Line 11"/>
            <p:cNvSpPr>
              <a:spLocks noChangeShapeType="1"/>
            </p:cNvSpPr>
            <p:nvPr/>
          </p:nvSpPr>
          <p:spPr bwMode="auto">
            <a:xfrm>
              <a:off x="3696" y="660"/>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4" name="Line 12"/>
            <p:cNvSpPr>
              <a:spLocks noChangeShapeType="1"/>
            </p:cNvSpPr>
            <p:nvPr/>
          </p:nvSpPr>
          <p:spPr bwMode="auto">
            <a:xfrm>
              <a:off x="1788" y="948"/>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5" name="Line 13"/>
            <p:cNvSpPr>
              <a:spLocks noChangeShapeType="1"/>
            </p:cNvSpPr>
            <p:nvPr/>
          </p:nvSpPr>
          <p:spPr bwMode="auto">
            <a:xfrm>
              <a:off x="2752" y="960"/>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6" name="Line 14"/>
            <p:cNvSpPr>
              <a:spLocks noChangeShapeType="1"/>
            </p:cNvSpPr>
            <p:nvPr/>
          </p:nvSpPr>
          <p:spPr bwMode="auto">
            <a:xfrm>
              <a:off x="3692" y="960"/>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7" name="Line 15"/>
            <p:cNvSpPr>
              <a:spLocks noChangeShapeType="1"/>
            </p:cNvSpPr>
            <p:nvPr/>
          </p:nvSpPr>
          <p:spPr bwMode="auto">
            <a:xfrm>
              <a:off x="4704" y="960"/>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8" name="Line 16"/>
            <p:cNvSpPr>
              <a:spLocks noChangeShapeType="1"/>
            </p:cNvSpPr>
            <p:nvPr/>
          </p:nvSpPr>
          <p:spPr bwMode="auto">
            <a:xfrm>
              <a:off x="2752" y="1248"/>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9" name="Line 17"/>
            <p:cNvSpPr>
              <a:spLocks noChangeShapeType="1"/>
            </p:cNvSpPr>
            <p:nvPr/>
          </p:nvSpPr>
          <p:spPr bwMode="auto">
            <a:xfrm>
              <a:off x="2752" y="1548"/>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0" name="Line 18"/>
            <p:cNvSpPr>
              <a:spLocks noChangeShapeType="1"/>
            </p:cNvSpPr>
            <p:nvPr/>
          </p:nvSpPr>
          <p:spPr bwMode="auto">
            <a:xfrm>
              <a:off x="1788" y="1536"/>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1" name="Line 19"/>
            <p:cNvSpPr>
              <a:spLocks noChangeShapeType="1"/>
            </p:cNvSpPr>
            <p:nvPr/>
          </p:nvSpPr>
          <p:spPr bwMode="auto">
            <a:xfrm flipV="1">
              <a:off x="191" y="2100"/>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2" name="Line 20"/>
            <p:cNvSpPr>
              <a:spLocks noChangeShapeType="1"/>
            </p:cNvSpPr>
            <p:nvPr/>
          </p:nvSpPr>
          <p:spPr bwMode="auto">
            <a:xfrm>
              <a:off x="2752" y="1824"/>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3" name="Line 21"/>
            <p:cNvSpPr>
              <a:spLocks noChangeShapeType="1"/>
            </p:cNvSpPr>
            <p:nvPr/>
          </p:nvSpPr>
          <p:spPr bwMode="auto">
            <a:xfrm flipV="1">
              <a:off x="203" y="2388"/>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4" name="Line 22"/>
            <p:cNvSpPr>
              <a:spLocks noChangeShapeType="1"/>
            </p:cNvSpPr>
            <p:nvPr/>
          </p:nvSpPr>
          <p:spPr bwMode="auto">
            <a:xfrm>
              <a:off x="3692" y="2112"/>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5" name="Line 23"/>
            <p:cNvSpPr>
              <a:spLocks noChangeShapeType="1"/>
            </p:cNvSpPr>
            <p:nvPr/>
          </p:nvSpPr>
          <p:spPr bwMode="auto">
            <a:xfrm>
              <a:off x="4704" y="2100"/>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6" name="Line 24"/>
            <p:cNvSpPr>
              <a:spLocks noChangeShapeType="1"/>
            </p:cNvSpPr>
            <p:nvPr/>
          </p:nvSpPr>
          <p:spPr bwMode="auto">
            <a:xfrm>
              <a:off x="2752" y="2388"/>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7" name="Line 25"/>
            <p:cNvSpPr>
              <a:spLocks noChangeShapeType="1"/>
            </p:cNvSpPr>
            <p:nvPr/>
          </p:nvSpPr>
          <p:spPr bwMode="auto">
            <a:xfrm flipV="1">
              <a:off x="191" y="2676"/>
              <a:ext cx="5400"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8" name="Line 26"/>
            <p:cNvSpPr>
              <a:spLocks noChangeShapeType="1"/>
            </p:cNvSpPr>
            <p:nvPr/>
          </p:nvSpPr>
          <p:spPr bwMode="auto">
            <a:xfrm>
              <a:off x="2753" y="2688"/>
              <a:ext cx="0" cy="3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grpSp>
      <p:sp>
        <p:nvSpPr>
          <p:cNvPr id="91" name="Text Box 27"/>
          <p:cNvSpPr txBox="1">
            <a:spLocks noChangeArrowheads="1"/>
          </p:cNvSpPr>
          <p:nvPr/>
        </p:nvSpPr>
        <p:spPr bwMode="auto">
          <a:xfrm>
            <a:off x="3996604" y="780329"/>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FontTx/>
              <a:buNone/>
            </a:pPr>
            <a:endParaRPr kumimoji="1" lang="zh-CN" altLang="zh-CN" sz="2800" b="0">
              <a:solidFill>
                <a:srgbClr val="000000"/>
              </a:solidFill>
              <a:latin typeface="Times New Roman" panose="02020603050405020304" pitchFamily="18" charset="0"/>
            </a:endParaRPr>
          </a:p>
        </p:txBody>
      </p:sp>
      <p:grpSp>
        <p:nvGrpSpPr>
          <p:cNvPr id="92" name="Group 28"/>
          <p:cNvGrpSpPr>
            <a:grpSpLocks/>
          </p:cNvGrpSpPr>
          <p:nvPr/>
        </p:nvGrpSpPr>
        <p:grpSpPr bwMode="auto">
          <a:xfrm>
            <a:off x="848591" y="2185266"/>
            <a:ext cx="6777038" cy="495300"/>
            <a:chOff x="168" y="1221"/>
            <a:chExt cx="4269" cy="312"/>
          </a:xfrm>
        </p:grpSpPr>
        <p:sp>
          <p:nvSpPr>
            <p:cNvPr id="93" name="Text Box 29"/>
            <p:cNvSpPr txBox="1">
              <a:spLocks noChangeArrowheads="1"/>
            </p:cNvSpPr>
            <p:nvPr/>
          </p:nvSpPr>
          <p:spPr bwMode="auto">
            <a:xfrm>
              <a:off x="3937" y="1221"/>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静态</a:t>
              </a:r>
            </a:p>
          </p:txBody>
        </p:sp>
        <p:sp>
          <p:nvSpPr>
            <p:cNvPr id="94" name="Text Box 30"/>
            <p:cNvSpPr txBox="1">
              <a:spLocks noChangeArrowheads="1"/>
            </p:cNvSpPr>
            <p:nvPr/>
          </p:nvSpPr>
          <p:spPr bwMode="auto">
            <a:xfrm>
              <a:off x="1510" y="1221"/>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动态</a:t>
              </a:r>
            </a:p>
          </p:txBody>
        </p:sp>
        <p:sp>
          <p:nvSpPr>
            <p:cNvPr id="95" name="Text Box 31"/>
            <p:cNvSpPr txBox="1">
              <a:spLocks noChangeArrowheads="1"/>
            </p:cNvSpPr>
            <p:nvPr/>
          </p:nvSpPr>
          <p:spPr bwMode="auto">
            <a:xfrm>
              <a:off x="168" y="1245"/>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存储方式</a:t>
              </a:r>
            </a:p>
          </p:txBody>
        </p:sp>
      </p:grpSp>
      <p:grpSp>
        <p:nvGrpSpPr>
          <p:cNvPr id="96" name="Group 32"/>
          <p:cNvGrpSpPr>
            <a:grpSpLocks/>
          </p:cNvGrpSpPr>
          <p:nvPr/>
        </p:nvGrpSpPr>
        <p:grpSpPr bwMode="auto">
          <a:xfrm>
            <a:off x="913679" y="3086966"/>
            <a:ext cx="7493000" cy="479425"/>
            <a:chOff x="209" y="1789"/>
            <a:chExt cx="4720" cy="302"/>
          </a:xfrm>
        </p:grpSpPr>
        <p:sp>
          <p:nvSpPr>
            <p:cNvPr id="97" name="Text Box 33"/>
            <p:cNvSpPr txBox="1">
              <a:spLocks noChangeArrowheads="1"/>
            </p:cNvSpPr>
            <p:nvPr/>
          </p:nvSpPr>
          <p:spPr bwMode="auto">
            <a:xfrm>
              <a:off x="3277" y="1803"/>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程序整个运行期间</a:t>
              </a:r>
            </a:p>
          </p:txBody>
        </p:sp>
        <p:sp>
          <p:nvSpPr>
            <p:cNvPr id="98" name="Text Box 34"/>
            <p:cNvSpPr txBox="1">
              <a:spLocks noChangeArrowheads="1"/>
            </p:cNvSpPr>
            <p:nvPr/>
          </p:nvSpPr>
          <p:spPr bwMode="auto">
            <a:xfrm>
              <a:off x="970" y="1789"/>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函数调用开始至结束</a:t>
              </a:r>
            </a:p>
          </p:txBody>
        </p:sp>
        <p:sp>
          <p:nvSpPr>
            <p:cNvPr id="99" name="Text Box 35"/>
            <p:cNvSpPr txBox="1">
              <a:spLocks noChangeArrowheads="1"/>
            </p:cNvSpPr>
            <p:nvPr/>
          </p:nvSpPr>
          <p:spPr bwMode="auto">
            <a:xfrm>
              <a:off x="209" y="1789"/>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生存期</a:t>
              </a:r>
            </a:p>
          </p:txBody>
        </p:sp>
      </p:grpSp>
      <p:grpSp>
        <p:nvGrpSpPr>
          <p:cNvPr id="100" name="Group 36"/>
          <p:cNvGrpSpPr>
            <a:grpSpLocks/>
          </p:cNvGrpSpPr>
          <p:nvPr/>
        </p:nvGrpSpPr>
        <p:grpSpPr bwMode="auto">
          <a:xfrm>
            <a:off x="939079" y="4020416"/>
            <a:ext cx="8174037" cy="503238"/>
            <a:chOff x="225" y="2377"/>
            <a:chExt cx="5149" cy="317"/>
          </a:xfrm>
        </p:grpSpPr>
        <p:sp>
          <p:nvSpPr>
            <p:cNvPr id="101" name="Text Box 37"/>
            <p:cNvSpPr txBox="1">
              <a:spLocks noChangeArrowheads="1"/>
            </p:cNvSpPr>
            <p:nvPr/>
          </p:nvSpPr>
          <p:spPr bwMode="auto">
            <a:xfrm>
              <a:off x="3146" y="2430"/>
              <a:ext cx="222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nchorCtr="1">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编译时赋初值，只赋一次</a:t>
              </a:r>
            </a:p>
          </p:txBody>
        </p:sp>
        <p:sp>
          <p:nvSpPr>
            <p:cNvPr id="102" name="Text Box 38"/>
            <p:cNvSpPr txBox="1">
              <a:spLocks noChangeArrowheads="1"/>
            </p:cNvSpPr>
            <p:nvPr/>
          </p:nvSpPr>
          <p:spPr bwMode="auto">
            <a:xfrm>
              <a:off x="993" y="2406"/>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每次函数调用时</a:t>
              </a:r>
            </a:p>
          </p:txBody>
        </p:sp>
        <p:sp>
          <p:nvSpPr>
            <p:cNvPr id="103" name="Text Box 39"/>
            <p:cNvSpPr txBox="1">
              <a:spLocks noChangeArrowheads="1"/>
            </p:cNvSpPr>
            <p:nvPr/>
          </p:nvSpPr>
          <p:spPr bwMode="auto">
            <a:xfrm>
              <a:off x="225" y="2377"/>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赋初值</a:t>
              </a:r>
            </a:p>
          </p:txBody>
        </p:sp>
      </p:grpSp>
      <p:grpSp>
        <p:nvGrpSpPr>
          <p:cNvPr id="104" name="Group 40"/>
          <p:cNvGrpSpPr>
            <a:grpSpLocks/>
          </p:cNvGrpSpPr>
          <p:nvPr/>
        </p:nvGrpSpPr>
        <p:grpSpPr bwMode="auto">
          <a:xfrm>
            <a:off x="848591" y="4488729"/>
            <a:ext cx="8148638" cy="533400"/>
            <a:chOff x="168" y="2672"/>
            <a:chExt cx="5133" cy="336"/>
          </a:xfrm>
        </p:grpSpPr>
        <p:sp>
          <p:nvSpPr>
            <p:cNvPr id="105" name="Text Box 41"/>
            <p:cNvSpPr txBox="1">
              <a:spLocks noChangeArrowheads="1"/>
            </p:cNvSpPr>
            <p:nvPr/>
          </p:nvSpPr>
          <p:spPr bwMode="auto">
            <a:xfrm>
              <a:off x="3361" y="2720"/>
              <a:ext cx="19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自动赋初值</a:t>
              </a:r>
              <a:r>
                <a:rPr kumimoji="1" lang="en-US" altLang="zh-CN" sz="2400">
                  <a:solidFill>
                    <a:srgbClr val="FF0000"/>
                  </a:solidFill>
                  <a:latin typeface="幼圆" panose="02010509060101010101" pitchFamily="49" charset="-122"/>
                  <a:ea typeface="幼圆" panose="02010509060101010101" pitchFamily="49" charset="-122"/>
                </a:rPr>
                <a:t>0</a:t>
              </a:r>
              <a:r>
                <a:rPr kumimoji="1" lang="zh-CN" altLang="en-US" sz="2400">
                  <a:solidFill>
                    <a:srgbClr val="FF0000"/>
                  </a:solidFill>
                  <a:latin typeface="幼圆" panose="02010509060101010101" pitchFamily="49" charset="-122"/>
                  <a:ea typeface="幼圆" panose="02010509060101010101" pitchFamily="49" charset="-122"/>
                </a:rPr>
                <a:t>或空字符</a:t>
              </a:r>
            </a:p>
          </p:txBody>
        </p:sp>
        <p:sp>
          <p:nvSpPr>
            <p:cNvPr id="106" name="Text Box 42"/>
            <p:cNvSpPr txBox="1">
              <a:spLocks noChangeArrowheads="1"/>
            </p:cNvSpPr>
            <p:nvPr/>
          </p:nvSpPr>
          <p:spPr bwMode="auto">
            <a:xfrm>
              <a:off x="1447" y="2672"/>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不确定</a:t>
              </a:r>
            </a:p>
          </p:txBody>
        </p:sp>
        <p:sp>
          <p:nvSpPr>
            <p:cNvPr id="107" name="Text Box 43"/>
            <p:cNvSpPr txBox="1">
              <a:spLocks noChangeArrowheads="1"/>
            </p:cNvSpPr>
            <p:nvPr/>
          </p:nvSpPr>
          <p:spPr bwMode="auto">
            <a:xfrm>
              <a:off x="168" y="2688"/>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未赋初值</a:t>
              </a:r>
            </a:p>
          </p:txBody>
        </p:sp>
      </p:grpSp>
      <p:grpSp>
        <p:nvGrpSpPr>
          <p:cNvPr id="108" name="Group 44"/>
          <p:cNvGrpSpPr>
            <a:grpSpLocks/>
          </p:cNvGrpSpPr>
          <p:nvPr/>
        </p:nvGrpSpPr>
        <p:grpSpPr bwMode="auto">
          <a:xfrm>
            <a:off x="958129" y="2626591"/>
            <a:ext cx="7162800" cy="527050"/>
            <a:chOff x="237" y="1499"/>
            <a:chExt cx="4512" cy="332"/>
          </a:xfrm>
        </p:grpSpPr>
        <p:sp>
          <p:nvSpPr>
            <p:cNvPr id="109" name="Text Box 45"/>
            <p:cNvSpPr txBox="1">
              <a:spLocks noChangeArrowheads="1"/>
            </p:cNvSpPr>
            <p:nvPr/>
          </p:nvSpPr>
          <p:spPr bwMode="auto">
            <a:xfrm>
              <a:off x="3673" y="1499"/>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静态存储区</a:t>
              </a:r>
            </a:p>
          </p:txBody>
        </p:sp>
        <p:sp>
          <p:nvSpPr>
            <p:cNvPr id="110" name="Text Box 46"/>
            <p:cNvSpPr txBox="1">
              <a:spLocks noChangeArrowheads="1"/>
            </p:cNvSpPr>
            <p:nvPr/>
          </p:nvSpPr>
          <p:spPr bwMode="auto">
            <a:xfrm>
              <a:off x="1042" y="1529"/>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动态区</a:t>
              </a:r>
            </a:p>
          </p:txBody>
        </p:sp>
        <p:sp>
          <p:nvSpPr>
            <p:cNvPr id="111" name="Text Box 47"/>
            <p:cNvSpPr txBox="1">
              <a:spLocks noChangeArrowheads="1"/>
            </p:cNvSpPr>
            <p:nvPr/>
          </p:nvSpPr>
          <p:spPr bwMode="auto">
            <a:xfrm>
              <a:off x="237" y="1543"/>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存储区</a:t>
              </a:r>
            </a:p>
          </p:txBody>
        </p:sp>
        <p:sp>
          <p:nvSpPr>
            <p:cNvPr id="112" name="Text Box 48"/>
            <p:cNvSpPr txBox="1">
              <a:spLocks noChangeArrowheads="1"/>
            </p:cNvSpPr>
            <p:nvPr/>
          </p:nvSpPr>
          <p:spPr bwMode="auto">
            <a:xfrm>
              <a:off x="1966" y="1529"/>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寄存器</a:t>
              </a:r>
            </a:p>
          </p:txBody>
        </p:sp>
      </p:grpSp>
      <p:grpSp>
        <p:nvGrpSpPr>
          <p:cNvPr id="113" name="Group 49"/>
          <p:cNvGrpSpPr>
            <a:grpSpLocks/>
          </p:cNvGrpSpPr>
          <p:nvPr/>
        </p:nvGrpSpPr>
        <p:grpSpPr bwMode="auto">
          <a:xfrm>
            <a:off x="3507654" y="1262929"/>
            <a:ext cx="5118100" cy="457200"/>
            <a:chOff x="1843" y="640"/>
            <a:chExt cx="3224" cy="288"/>
          </a:xfrm>
        </p:grpSpPr>
        <p:sp>
          <p:nvSpPr>
            <p:cNvPr id="114" name="Text Box 50"/>
            <p:cNvSpPr txBox="1">
              <a:spLocks noChangeArrowheads="1"/>
            </p:cNvSpPr>
            <p:nvPr/>
          </p:nvSpPr>
          <p:spPr bwMode="auto">
            <a:xfrm>
              <a:off x="1843" y="64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zh-CN" sz="2400">
                  <a:solidFill>
                    <a:srgbClr val="000000"/>
                  </a:solidFill>
                  <a:latin typeface="幼圆" panose="02010509060101010101" pitchFamily="49" charset="-122"/>
                  <a:ea typeface="幼圆" panose="02010509060101010101" pitchFamily="49" charset="-122"/>
                </a:rPr>
                <a:t>局部变量</a:t>
              </a:r>
              <a:endParaRPr kumimoji="1" lang="zh-CN" altLang="en-US" sz="2400">
                <a:solidFill>
                  <a:srgbClr val="000000"/>
                </a:solidFill>
                <a:latin typeface="幼圆" panose="02010509060101010101" pitchFamily="49" charset="-122"/>
                <a:ea typeface="幼圆" panose="02010509060101010101" pitchFamily="49" charset="-122"/>
              </a:endParaRPr>
            </a:p>
          </p:txBody>
        </p:sp>
        <p:sp>
          <p:nvSpPr>
            <p:cNvPr id="115" name="Text Box 51"/>
            <p:cNvSpPr txBox="1">
              <a:spLocks noChangeArrowheads="1"/>
            </p:cNvSpPr>
            <p:nvPr/>
          </p:nvSpPr>
          <p:spPr bwMode="auto">
            <a:xfrm>
              <a:off x="4183" y="64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zh-CN" sz="2400">
                  <a:solidFill>
                    <a:srgbClr val="000000"/>
                  </a:solidFill>
                  <a:latin typeface="幼圆" panose="02010509060101010101" pitchFamily="49" charset="-122"/>
                  <a:ea typeface="幼圆" panose="02010509060101010101" pitchFamily="49" charset="-122"/>
                </a:rPr>
                <a:t>外部变量</a:t>
              </a:r>
              <a:endParaRPr kumimoji="1" lang="zh-CN" altLang="en-US" sz="2400">
                <a:solidFill>
                  <a:srgbClr val="000000"/>
                </a:solidFill>
                <a:latin typeface="幼圆" panose="02010509060101010101" pitchFamily="49" charset="-122"/>
                <a:ea typeface="幼圆" panose="02010509060101010101" pitchFamily="49" charset="-122"/>
              </a:endParaRPr>
            </a:p>
          </p:txBody>
        </p:sp>
      </p:grpSp>
      <p:grpSp>
        <p:nvGrpSpPr>
          <p:cNvPr id="116" name="Group 52"/>
          <p:cNvGrpSpPr>
            <a:grpSpLocks/>
          </p:cNvGrpSpPr>
          <p:nvPr/>
        </p:nvGrpSpPr>
        <p:grpSpPr bwMode="auto">
          <a:xfrm>
            <a:off x="954954" y="3547341"/>
            <a:ext cx="8545512" cy="484188"/>
            <a:chOff x="235" y="2079"/>
            <a:chExt cx="5383" cy="305"/>
          </a:xfrm>
        </p:grpSpPr>
        <p:sp>
          <p:nvSpPr>
            <p:cNvPr id="117" name="Text Box 53"/>
            <p:cNvSpPr txBox="1">
              <a:spLocks noChangeArrowheads="1"/>
            </p:cNvSpPr>
            <p:nvPr/>
          </p:nvSpPr>
          <p:spPr bwMode="auto">
            <a:xfrm>
              <a:off x="235" y="2079"/>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作用域</a:t>
              </a:r>
            </a:p>
          </p:txBody>
        </p:sp>
        <p:sp>
          <p:nvSpPr>
            <p:cNvPr id="118" name="Text Box 54"/>
            <p:cNvSpPr txBox="1">
              <a:spLocks noChangeArrowheads="1"/>
            </p:cNvSpPr>
            <p:nvPr/>
          </p:nvSpPr>
          <p:spPr bwMode="auto">
            <a:xfrm>
              <a:off x="996" y="2096"/>
              <a:ext cx="26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定义变量的函数或复合语句内</a:t>
              </a:r>
            </a:p>
          </p:txBody>
        </p:sp>
        <p:sp>
          <p:nvSpPr>
            <p:cNvPr id="119" name="Text Box 55"/>
            <p:cNvSpPr txBox="1">
              <a:spLocks noChangeArrowheads="1"/>
            </p:cNvSpPr>
            <p:nvPr/>
          </p:nvSpPr>
          <p:spPr bwMode="auto">
            <a:xfrm>
              <a:off x="3785" y="20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dirty="0">
                  <a:solidFill>
                    <a:srgbClr val="FF0000"/>
                  </a:solidFill>
                  <a:latin typeface="幼圆" panose="02010509060101010101" pitchFamily="49" charset="-122"/>
                  <a:ea typeface="幼圆" panose="02010509060101010101" pitchFamily="49" charset="-122"/>
                </a:rPr>
                <a:t>本文件</a:t>
              </a:r>
            </a:p>
          </p:txBody>
        </p:sp>
        <p:sp>
          <p:nvSpPr>
            <p:cNvPr id="120" name="Text Box 56"/>
            <p:cNvSpPr txBox="1">
              <a:spLocks noChangeArrowheads="1"/>
            </p:cNvSpPr>
            <p:nvPr/>
          </p:nvSpPr>
          <p:spPr bwMode="auto">
            <a:xfrm>
              <a:off x="4734" y="209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幼圆" panose="02010509060101010101" pitchFamily="49" charset="-122"/>
                  <a:ea typeface="幼圆" panose="02010509060101010101" pitchFamily="49" charset="-122"/>
                </a:rPr>
                <a:t>其它文件</a:t>
              </a:r>
            </a:p>
          </p:txBody>
        </p:sp>
      </p:grpSp>
      <p:sp>
        <p:nvSpPr>
          <p:cNvPr id="121" name="Text Box 57"/>
          <p:cNvSpPr txBox="1">
            <a:spLocks noChangeArrowheads="1"/>
          </p:cNvSpPr>
          <p:nvPr/>
        </p:nvSpPr>
        <p:spPr bwMode="auto">
          <a:xfrm>
            <a:off x="1137516" y="5087216"/>
            <a:ext cx="84089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
                <a:srgbClr val="009900"/>
              </a:buClr>
              <a:buSzTx/>
              <a:buFont typeface="Wingdings" panose="05000000000000000000" pitchFamily="2" charset="2"/>
              <a:buChar char="u"/>
              <a:tabLst/>
              <a:defRPr/>
            </a:pP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局部变量默认为</a:t>
            </a: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auto</a:t>
            </a:r>
            <a:r>
              <a:rPr kumimoji="1" lang="zh-CN"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型</a:t>
            </a: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a:t>
            </a:r>
            <a:r>
              <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具有局部寿命、局部可见性</a:t>
            </a:r>
            <a:endParaRPr kumimoji="1" lang="zh-CN"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endParaRPr>
          </a:p>
          <a:p>
            <a:pPr marL="0" marR="0" lvl="0" indent="0" defTabSz="914400" eaLnBrk="1" fontAlgn="base" latinLnBrk="0" hangingPunct="1">
              <a:lnSpc>
                <a:spcPct val="100000"/>
              </a:lnSpc>
              <a:spcBef>
                <a:spcPct val="0"/>
              </a:spcBef>
              <a:spcAft>
                <a:spcPct val="0"/>
              </a:spcAft>
              <a:buClr>
                <a:srgbClr val="009900"/>
              </a:buClr>
              <a:buSzTx/>
              <a:buFont typeface="Wingdings" panose="05000000000000000000" pitchFamily="2" charset="2"/>
              <a:buChar char="u"/>
              <a:tabLst/>
              <a:defRPr/>
            </a:pP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register</a:t>
            </a:r>
            <a:r>
              <a:rPr kumimoji="1" lang="zh-CN"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型变量个数受限,且不能为</a:t>
            </a: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long, double, float</a:t>
            </a:r>
            <a:r>
              <a:rPr kumimoji="1" lang="zh-CN"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型</a:t>
            </a:r>
          </a:p>
          <a:p>
            <a:pPr marL="0" marR="0" lvl="0" indent="0" defTabSz="914400" eaLnBrk="1" fontAlgn="base" latinLnBrk="0" hangingPunct="1">
              <a:lnSpc>
                <a:spcPct val="100000"/>
              </a:lnSpc>
              <a:spcBef>
                <a:spcPct val="0"/>
              </a:spcBef>
              <a:spcAft>
                <a:spcPct val="0"/>
              </a:spcAft>
              <a:buClr>
                <a:srgbClr val="009900"/>
              </a:buClr>
              <a:buSzTx/>
              <a:buFont typeface="Wingdings" panose="05000000000000000000" pitchFamily="2" charset="2"/>
              <a:buChar char="u"/>
              <a:tabLst/>
              <a:defRPr/>
            </a:pP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局部</a:t>
            </a: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static</a:t>
            </a: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变量具有全局寿命、局部可见性、可继承性</a:t>
            </a:r>
          </a:p>
          <a:p>
            <a:pPr marL="0" marR="0" lvl="0" indent="0" defTabSz="914400" eaLnBrk="1" fontAlgn="base" latinLnBrk="0" hangingPunct="1">
              <a:lnSpc>
                <a:spcPct val="100000"/>
              </a:lnSpc>
              <a:spcBef>
                <a:spcPct val="0"/>
              </a:spcBef>
              <a:spcAft>
                <a:spcPct val="0"/>
              </a:spcAft>
              <a:buClr>
                <a:srgbClr val="009900"/>
              </a:buClr>
              <a:buSzTx/>
              <a:buFont typeface="Wingdings" panose="05000000000000000000" pitchFamily="2" charset="2"/>
              <a:buChar char="u"/>
              <a:tabLst/>
              <a:defRPr/>
            </a:pP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extern</a:t>
            </a: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不是变量定义</a:t>
            </a:r>
            <a:r>
              <a:rPr kumimoji="1" lang="en-US"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a:t>
            </a:r>
            <a:r>
              <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可扩展外部</a:t>
            </a:r>
            <a:r>
              <a:rPr kumimoji="1" lang="zh-CN" altLang="zh-CN"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rPr>
              <a:t>变量作用域</a:t>
            </a:r>
            <a:endParaRPr kumimoji="1" lang="zh-CN" altLang="en-US" sz="2400" b="1" i="0" u="none" strike="noStrike" kern="0" cap="none" spc="0" normalizeH="0" baseline="0" noProof="0">
              <a:ln>
                <a:noFill/>
              </a:ln>
              <a:solidFill>
                <a:srgbClr val="000000"/>
              </a:solidFill>
              <a:effectLst/>
              <a:uLnTx/>
              <a:uFillTx/>
              <a:latin typeface="幼圆" panose="02010509060101010101" pitchFamily="49" charset="-122"/>
              <a:ea typeface="幼圆" panose="02010509060101010101" pitchFamily="49" charset="-122"/>
              <a:sym typeface="Wingdings 2" panose="05020102010507070707" pitchFamily="18" charset="2"/>
            </a:endParaRPr>
          </a:p>
        </p:txBody>
      </p:sp>
      <p:grpSp>
        <p:nvGrpSpPr>
          <p:cNvPr id="122" name="Group 58"/>
          <p:cNvGrpSpPr>
            <a:grpSpLocks/>
          </p:cNvGrpSpPr>
          <p:nvPr/>
        </p:nvGrpSpPr>
        <p:grpSpPr bwMode="auto">
          <a:xfrm>
            <a:off x="829541" y="1739179"/>
            <a:ext cx="8413750" cy="484187"/>
            <a:chOff x="156" y="940"/>
            <a:chExt cx="5300" cy="305"/>
          </a:xfrm>
        </p:grpSpPr>
        <p:sp>
          <p:nvSpPr>
            <p:cNvPr id="123" name="Text Box 59"/>
            <p:cNvSpPr txBox="1">
              <a:spLocks noChangeArrowheads="1"/>
            </p:cNvSpPr>
            <p:nvPr/>
          </p:nvSpPr>
          <p:spPr bwMode="auto">
            <a:xfrm>
              <a:off x="1771" y="940"/>
              <a:ext cx="7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en-US" altLang="zh-CN" sz="2400">
                  <a:solidFill>
                    <a:srgbClr val="FF0000"/>
                  </a:solidFill>
                  <a:latin typeface="Times New Roman" panose="02020603050405020304" pitchFamily="18" charset="0"/>
                  <a:ea typeface="幼圆" panose="02010509060101010101" pitchFamily="49" charset="-122"/>
                </a:rPr>
                <a:t>register</a:t>
              </a:r>
            </a:p>
          </p:txBody>
        </p:sp>
        <p:sp>
          <p:nvSpPr>
            <p:cNvPr id="124" name="Text Box 60"/>
            <p:cNvSpPr txBox="1">
              <a:spLocks noChangeArrowheads="1"/>
            </p:cNvSpPr>
            <p:nvPr/>
          </p:nvSpPr>
          <p:spPr bwMode="auto">
            <a:xfrm>
              <a:off x="2691" y="940"/>
              <a:ext cx="9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Times New Roman" panose="02020603050405020304" pitchFamily="18" charset="0"/>
                  <a:ea typeface="幼圆" panose="02010509060101010101" pitchFamily="49" charset="-122"/>
                </a:rPr>
                <a:t>局部</a:t>
              </a:r>
              <a:r>
                <a:rPr kumimoji="1" lang="en-US" altLang="zh-CN" sz="2400">
                  <a:solidFill>
                    <a:srgbClr val="FF0000"/>
                  </a:solidFill>
                  <a:latin typeface="Times New Roman" panose="02020603050405020304" pitchFamily="18" charset="0"/>
                  <a:ea typeface="幼圆" panose="02010509060101010101" pitchFamily="49" charset="-122"/>
                </a:rPr>
                <a:t>static</a:t>
              </a:r>
            </a:p>
          </p:txBody>
        </p:sp>
        <p:sp>
          <p:nvSpPr>
            <p:cNvPr id="125" name="Text Box 61"/>
            <p:cNvSpPr txBox="1">
              <a:spLocks noChangeArrowheads="1"/>
            </p:cNvSpPr>
            <p:nvPr/>
          </p:nvSpPr>
          <p:spPr bwMode="auto">
            <a:xfrm>
              <a:off x="1115" y="9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en-US" altLang="zh-CN" sz="2400">
                  <a:solidFill>
                    <a:srgbClr val="FF0000"/>
                  </a:solidFill>
                  <a:latin typeface="Times New Roman" panose="02020603050405020304" pitchFamily="18" charset="0"/>
                  <a:ea typeface="幼圆" panose="02010509060101010101" pitchFamily="49" charset="-122"/>
                </a:rPr>
                <a:t>auto</a:t>
              </a:r>
            </a:p>
          </p:txBody>
        </p:sp>
        <p:sp>
          <p:nvSpPr>
            <p:cNvPr id="126" name="Text Box 62"/>
            <p:cNvSpPr txBox="1">
              <a:spLocks noChangeArrowheads="1"/>
            </p:cNvSpPr>
            <p:nvPr/>
          </p:nvSpPr>
          <p:spPr bwMode="auto">
            <a:xfrm>
              <a:off x="3767" y="940"/>
              <a:ext cx="9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Times New Roman" panose="02020603050405020304" pitchFamily="18" charset="0"/>
                  <a:ea typeface="幼圆" panose="02010509060101010101" pitchFamily="49" charset="-122"/>
                </a:rPr>
                <a:t>外部</a:t>
              </a:r>
              <a:r>
                <a:rPr kumimoji="1" lang="en-US" altLang="zh-CN" sz="2400">
                  <a:solidFill>
                    <a:srgbClr val="FF0000"/>
                  </a:solidFill>
                  <a:latin typeface="Times New Roman" panose="02020603050405020304" pitchFamily="18" charset="0"/>
                  <a:ea typeface="幼圆" panose="02010509060101010101" pitchFamily="49" charset="-122"/>
                </a:rPr>
                <a:t>static</a:t>
              </a:r>
            </a:p>
          </p:txBody>
        </p:sp>
        <p:sp>
          <p:nvSpPr>
            <p:cNvPr id="127" name="Text Box 63"/>
            <p:cNvSpPr txBox="1">
              <a:spLocks noChangeArrowheads="1"/>
            </p:cNvSpPr>
            <p:nvPr/>
          </p:nvSpPr>
          <p:spPr bwMode="auto">
            <a:xfrm>
              <a:off x="4956" y="94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FF0000"/>
                  </a:solidFill>
                  <a:latin typeface="Times New Roman" panose="02020603050405020304" pitchFamily="18" charset="0"/>
                  <a:ea typeface="幼圆" panose="02010509060101010101" pitchFamily="49" charset="-122"/>
                </a:rPr>
                <a:t>外部</a:t>
              </a:r>
            </a:p>
          </p:txBody>
        </p:sp>
        <p:sp>
          <p:nvSpPr>
            <p:cNvPr id="128" name="Text Box 64"/>
            <p:cNvSpPr txBox="1">
              <a:spLocks noChangeArrowheads="1"/>
            </p:cNvSpPr>
            <p:nvPr/>
          </p:nvSpPr>
          <p:spPr bwMode="auto">
            <a:xfrm>
              <a:off x="156" y="957"/>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eaLnBrk="0" fontAlgn="ctr" hangingPunct="0">
                <a:spcBef>
                  <a:spcPct val="0"/>
                </a:spcBef>
                <a:spcAft>
                  <a:spcPct val="0"/>
                </a:spcAft>
                <a:buFontTx/>
                <a:buNone/>
              </a:pPr>
              <a:r>
                <a:rPr kumimoji="1" lang="zh-CN" altLang="en-US" sz="2400">
                  <a:solidFill>
                    <a:srgbClr val="000000"/>
                  </a:solidFill>
                  <a:latin typeface="幼圆" panose="02010509060101010101" pitchFamily="49" charset="-122"/>
                  <a:ea typeface="幼圆" panose="02010509060101010101" pitchFamily="49" charset="-122"/>
                </a:rPr>
                <a:t>存储类别</a:t>
              </a:r>
            </a:p>
          </p:txBody>
        </p:sp>
      </p:grpSp>
      <p:sp>
        <p:nvSpPr>
          <p:cNvPr id="129" name="Rectangle 66"/>
          <p:cNvSpPr txBox="1">
            <a:spLocks noChangeArrowheads="1"/>
          </p:cNvSpPr>
          <p:nvPr/>
        </p:nvSpPr>
        <p:spPr bwMode="auto">
          <a:xfrm>
            <a:off x="1039091" y="264391"/>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a:ln>
                  <a:noFill/>
                </a:ln>
                <a:solidFill>
                  <a:srgbClr val="000000"/>
                </a:solidFill>
                <a:effectLst>
                  <a:outerShdw blurRad="38100" dist="38100" dir="2700000" algn="tl">
                    <a:srgbClr val="C0C0C0"/>
                  </a:outerShdw>
                </a:effectLst>
                <a:uLnTx/>
                <a:uFillTx/>
                <a:latin typeface="隶书"/>
                <a:ea typeface="隶书"/>
                <a:cs typeface="+mj-cs"/>
                <a:sym typeface="Wingdings 2" pitchFamily="18" charset="2"/>
              </a:rPr>
              <a:t>变量的寿命与可见性小结</a:t>
            </a:r>
          </a:p>
        </p:txBody>
      </p:sp>
    </p:spTree>
    <p:extLst>
      <p:ext uri="{BB962C8B-B14F-4D97-AF65-F5344CB8AC3E}">
        <p14:creationId xmlns:p14="http://schemas.microsoft.com/office/powerpoint/2010/main" val="1035769214"/>
      </p:ext>
    </p:extLst>
  </p:cSld>
  <p:clrMapOvr>
    <a:masterClrMapping/>
  </p:clrMapOvr>
  <p:transition>
    <p:random/>
    <p:sndAc>
      <p:stSnd>
        <p:snd r:embed="rId2" name="CAMERA.WAV"/>
      </p:stSnd>
    </p:sndAc>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31707" y="462107"/>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j-cs"/>
                <a:sym typeface="Wingdings 2" pitchFamily="18" charset="2"/>
              </a:rPr>
              <a:t>6</a:t>
            </a:r>
            <a:r>
              <a:rPr kumimoji="0" lang="en-US" altLang="en-US" sz="3600" b="1" i="0" u="none" strike="noStrike" kern="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j-cs"/>
                <a:sym typeface="Wingdings 2" pitchFamily="18" charset="2"/>
              </a:rPr>
              <a:t>.</a:t>
            </a:r>
            <a:r>
              <a:rPr kumimoji="0" lang="en-US" altLang="zh-CN" sz="3600" b="1" i="0" u="none" strike="noStrike" kern="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j-cs"/>
                <a:sym typeface="Wingdings 2" pitchFamily="18" charset="2"/>
              </a:rPr>
              <a:t>9 </a:t>
            </a:r>
            <a:r>
              <a:rPr kumimoji="0" lang="zh-CN" altLang="en-US" sz="3600" b="1" i="0" u="none" strike="noStrike" kern="0" cap="none" spc="0" normalizeH="0" baseline="0" noProof="0">
                <a:ln>
                  <a:noFill/>
                </a:ln>
                <a:solidFill>
                  <a:srgbClr val="000000"/>
                </a:solidFill>
                <a:effectLst/>
                <a:uLnTx/>
                <a:uFillTx/>
                <a:latin typeface="隶书"/>
                <a:ea typeface="隶书"/>
                <a:cs typeface="+mj-cs"/>
                <a:sym typeface="Wingdings 2" pitchFamily="18" charset="2"/>
              </a:rPr>
              <a:t>编译预处理语句：</a:t>
            </a:r>
          </a:p>
        </p:txBody>
      </p:sp>
      <p:sp>
        <p:nvSpPr>
          <p:cNvPr id="3" name="Rectangle 3"/>
          <p:cNvSpPr>
            <a:spLocks noChangeArrowheads="1"/>
          </p:cNvSpPr>
          <p:nvPr/>
        </p:nvSpPr>
        <p:spPr bwMode="auto">
          <a:xfrm>
            <a:off x="904732" y="1470170"/>
            <a:ext cx="78835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a:t>
            </a:r>
            <a:r>
              <a:rPr kumimoji="0"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编译系统在对程序进行编译之前要先对程序中一些特殊命令进行“预处理”，然后将预处理的结果和源程序一起再进行通常的编译处理生成目标代码。</a:t>
            </a:r>
          </a:p>
        </p:txBody>
      </p:sp>
      <p:sp>
        <p:nvSpPr>
          <p:cNvPr id="4" name="Rectangle 4"/>
          <p:cNvSpPr>
            <a:spLocks noChangeArrowheads="1"/>
          </p:cNvSpPr>
          <p:nvPr/>
        </p:nvSpPr>
        <p:spPr bwMode="auto">
          <a:xfrm>
            <a:off x="904732" y="2549670"/>
            <a:ext cx="76676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000" dirty="0">
                <a:solidFill>
                  <a:srgbClr val="000000"/>
                </a:solidFill>
                <a:latin typeface="宋体" panose="02010600030101010101" pitchFamily="2" charset="-122"/>
              </a:rPr>
              <a:t>一</a:t>
            </a:r>
            <a:r>
              <a:rPr kumimoji="1" lang="en-US" altLang="zh-CN" sz="2000" dirty="0">
                <a:solidFill>
                  <a:srgbClr val="000000"/>
                </a:solidFill>
                <a:latin typeface="宋体" panose="02010600030101010101" pitchFamily="2" charset="-122"/>
              </a:rPr>
              <a:t>. </a:t>
            </a:r>
            <a:r>
              <a:rPr kumimoji="1" lang="zh-CN" altLang="en-US" sz="2000" dirty="0">
                <a:solidFill>
                  <a:srgbClr val="000000"/>
                </a:solidFill>
                <a:latin typeface="宋体" panose="02010600030101010101" pitchFamily="2" charset="-122"/>
              </a:rPr>
              <a:t>预处理功能</a:t>
            </a:r>
          </a:p>
          <a:p>
            <a:pPr defTabSz="914400" fontAlgn="base">
              <a:spcBef>
                <a:spcPct val="0"/>
              </a:spcBef>
              <a:spcAft>
                <a:spcPct val="0"/>
              </a:spcAft>
              <a:buFontTx/>
              <a:buNone/>
            </a:pPr>
            <a:r>
              <a:rPr kumimoji="1" lang="zh-CN" altLang="en-US" sz="2000" dirty="0">
                <a:solidFill>
                  <a:srgbClr val="000000"/>
                </a:solidFill>
                <a:latin typeface="宋体" panose="02010600030101010101" pitchFamily="2" charset="-122"/>
              </a:rPr>
              <a:t>  </a:t>
            </a:r>
            <a:r>
              <a:rPr kumimoji="1" lang="en-US" altLang="zh-CN" sz="2000" dirty="0">
                <a:solidFill>
                  <a:srgbClr val="000000"/>
                </a:solidFill>
                <a:latin typeface="宋体" panose="02010600030101010101" pitchFamily="2" charset="-122"/>
              </a:rPr>
              <a:t>1. </a:t>
            </a:r>
            <a:r>
              <a:rPr kumimoji="1" lang="zh-CN" altLang="en-US" sz="2000" dirty="0">
                <a:solidFill>
                  <a:srgbClr val="000000"/>
                </a:solidFill>
                <a:latin typeface="宋体" panose="02010600030101010101" pitchFamily="2" charset="-122"/>
              </a:rPr>
              <a:t>宏定义</a:t>
            </a:r>
            <a:r>
              <a:rPr kumimoji="1" lang="en-US" altLang="zh-CN" sz="2000" dirty="0">
                <a:solidFill>
                  <a:srgbClr val="000000"/>
                </a:solidFill>
                <a:latin typeface="宋体" panose="02010600030101010101" pitchFamily="2" charset="-122"/>
              </a:rPr>
              <a:t>:</a:t>
            </a:r>
            <a:r>
              <a:rPr kumimoji="1" lang="en-US" altLang="zh-CN" sz="2000" dirty="0">
                <a:solidFill>
                  <a:srgbClr val="FFFFFF"/>
                </a:solidFill>
                <a:latin typeface="宋体" panose="02010600030101010101" pitchFamily="2" charset="-122"/>
              </a:rPr>
              <a:t>     </a:t>
            </a:r>
            <a:r>
              <a:rPr kumimoji="1" lang="en-US" altLang="zh-CN" sz="2000" dirty="0">
                <a:solidFill>
                  <a:srgbClr val="FF3300"/>
                </a:solidFill>
                <a:latin typeface="宋体" panose="02010600030101010101" pitchFamily="2" charset="-122"/>
              </a:rPr>
              <a:t>#define</a:t>
            </a:r>
          </a:p>
          <a:p>
            <a:pPr defTabSz="914400" fontAlgn="base">
              <a:spcBef>
                <a:spcPct val="0"/>
              </a:spcBef>
              <a:spcAft>
                <a:spcPct val="0"/>
              </a:spcAft>
              <a:buFontTx/>
              <a:buNone/>
            </a:pPr>
            <a:r>
              <a:rPr kumimoji="1" lang="en-US" altLang="zh-CN" sz="2000" dirty="0">
                <a:solidFill>
                  <a:srgbClr val="000000"/>
                </a:solidFill>
                <a:latin typeface="宋体" panose="02010600030101010101" pitchFamily="2" charset="-122"/>
              </a:rPr>
              <a:t>  2. </a:t>
            </a:r>
            <a:r>
              <a:rPr kumimoji="1" lang="zh-CN" altLang="en-US" sz="2000" dirty="0">
                <a:solidFill>
                  <a:srgbClr val="000000"/>
                </a:solidFill>
                <a:latin typeface="宋体" panose="02010600030101010101" pitchFamily="2" charset="-122"/>
              </a:rPr>
              <a:t>文件包含</a:t>
            </a:r>
            <a:r>
              <a:rPr kumimoji="1" lang="en-US" altLang="zh-CN" sz="2000" dirty="0">
                <a:solidFill>
                  <a:srgbClr val="000000"/>
                </a:solidFill>
                <a:latin typeface="宋体" panose="02010600030101010101" pitchFamily="2" charset="-122"/>
              </a:rPr>
              <a:t>:</a:t>
            </a:r>
            <a:r>
              <a:rPr kumimoji="1" lang="en-US" altLang="zh-CN" sz="2000" dirty="0">
                <a:solidFill>
                  <a:srgbClr val="FFFFFF"/>
                </a:solidFill>
                <a:latin typeface="宋体" panose="02010600030101010101" pitchFamily="2" charset="-122"/>
              </a:rPr>
              <a:t>   </a:t>
            </a:r>
            <a:r>
              <a:rPr kumimoji="1" lang="en-US" altLang="zh-CN" sz="2000" dirty="0">
                <a:solidFill>
                  <a:srgbClr val="FF3300"/>
                </a:solidFill>
                <a:latin typeface="宋体" panose="02010600030101010101" pitchFamily="2" charset="-122"/>
              </a:rPr>
              <a:t>#include</a:t>
            </a:r>
          </a:p>
          <a:p>
            <a:pPr defTabSz="914400" fontAlgn="base">
              <a:spcBef>
                <a:spcPct val="0"/>
              </a:spcBef>
              <a:spcAft>
                <a:spcPct val="0"/>
              </a:spcAft>
              <a:buFontTx/>
              <a:buNone/>
            </a:pPr>
            <a:r>
              <a:rPr kumimoji="1" lang="en-US" altLang="zh-CN" sz="2000" dirty="0">
                <a:solidFill>
                  <a:srgbClr val="000000"/>
                </a:solidFill>
                <a:latin typeface="宋体" panose="02010600030101010101" pitchFamily="2" charset="-122"/>
              </a:rPr>
              <a:t>  3. </a:t>
            </a:r>
            <a:r>
              <a:rPr kumimoji="1" lang="zh-CN" altLang="en-US" sz="2000" dirty="0">
                <a:solidFill>
                  <a:srgbClr val="000000"/>
                </a:solidFill>
                <a:latin typeface="宋体" panose="02010600030101010101" pitchFamily="2" charset="-122"/>
              </a:rPr>
              <a:t>条件编译：</a:t>
            </a:r>
            <a:r>
              <a:rPr kumimoji="1" lang="zh-CN" altLang="en-US" sz="2000" dirty="0">
                <a:solidFill>
                  <a:srgbClr val="FFFFFF"/>
                </a:solidFill>
                <a:latin typeface="宋体" panose="02010600030101010101" pitchFamily="2" charset="-122"/>
              </a:rPr>
              <a:t>  </a:t>
            </a:r>
            <a:r>
              <a:rPr kumimoji="1" lang="en-US" altLang="zh-CN" sz="2000" dirty="0">
                <a:solidFill>
                  <a:srgbClr val="FF3300"/>
                </a:solidFill>
                <a:latin typeface="宋体" panose="02010600030101010101" pitchFamily="2" charset="-122"/>
              </a:rPr>
              <a:t>#if--#else--#endif</a:t>
            </a:r>
          </a:p>
          <a:p>
            <a:pPr defTabSz="914400" fontAlgn="base">
              <a:spcBef>
                <a:spcPct val="50000"/>
              </a:spcBef>
              <a:spcAft>
                <a:spcPct val="0"/>
              </a:spcAft>
              <a:buFontTx/>
              <a:buNone/>
            </a:pPr>
            <a:r>
              <a:rPr kumimoji="1" lang="zh-CN" altLang="en-US" sz="2000" dirty="0">
                <a:solidFill>
                  <a:srgbClr val="000000"/>
                </a:solidFill>
                <a:latin typeface="宋体" panose="02010600030101010101" pitchFamily="2" charset="-122"/>
              </a:rPr>
              <a:t>二</a:t>
            </a:r>
            <a:r>
              <a:rPr kumimoji="1" lang="en-US" altLang="zh-CN" sz="2000" dirty="0">
                <a:solidFill>
                  <a:srgbClr val="000000"/>
                </a:solidFill>
                <a:latin typeface="宋体" panose="02010600030101010101" pitchFamily="2" charset="-122"/>
              </a:rPr>
              <a:t>. </a:t>
            </a:r>
            <a:r>
              <a:rPr kumimoji="1" lang="zh-CN" altLang="en-US" sz="2000" dirty="0">
                <a:solidFill>
                  <a:srgbClr val="000000"/>
                </a:solidFill>
                <a:latin typeface="宋体" panose="02010600030101010101" pitchFamily="2" charset="-122"/>
              </a:rPr>
              <a:t>书写格式：</a:t>
            </a:r>
          </a:p>
          <a:p>
            <a:pPr defTabSz="914400" fontAlgn="base">
              <a:spcBef>
                <a:spcPct val="50000"/>
              </a:spcBef>
              <a:spcAft>
                <a:spcPct val="0"/>
              </a:spcAft>
              <a:buFontTx/>
              <a:buAutoNum type="arabicPeriod"/>
            </a:pPr>
            <a:r>
              <a:rPr kumimoji="1" lang="zh-CN" altLang="en-US" sz="2000" dirty="0">
                <a:solidFill>
                  <a:srgbClr val="000000"/>
                </a:solidFill>
                <a:latin typeface="宋体" panose="02010600030101010101" pitchFamily="2" charset="-122"/>
              </a:rPr>
              <a:t>以“</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打头，一般位于文件开始某行行首；</a:t>
            </a:r>
          </a:p>
          <a:p>
            <a:pPr defTabSz="914400" fontAlgn="base">
              <a:spcBef>
                <a:spcPct val="50000"/>
              </a:spcBef>
              <a:spcAft>
                <a:spcPct val="0"/>
              </a:spcAft>
              <a:buFontTx/>
              <a:buAutoNum type="arabicPeriod"/>
            </a:pPr>
            <a:r>
              <a:rPr kumimoji="1" lang="zh-CN" altLang="en-US" sz="2000" dirty="0">
                <a:solidFill>
                  <a:srgbClr val="000000"/>
                </a:solidFill>
                <a:latin typeface="宋体" panose="02010600030101010101" pitchFamily="2" charset="-122"/>
              </a:rPr>
              <a:t>一条预处理语句单独占一行；</a:t>
            </a:r>
          </a:p>
          <a:p>
            <a:pPr defTabSz="914400" fontAlgn="base">
              <a:spcBef>
                <a:spcPct val="50000"/>
              </a:spcBef>
              <a:spcAft>
                <a:spcPct val="0"/>
              </a:spcAft>
              <a:buFontTx/>
              <a:buAutoNum type="arabicPeriod"/>
            </a:pPr>
            <a:r>
              <a:rPr kumimoji="1" lang="zh-CN" altLang="en-US" sz="2000" dirty="0">
                <a:solidFill>
                  <a:srgbClr val="000000"/>
                </a:solidFill>
                <a:latin typeface="宋体" panose="02010600030101010101" pitchFamily="2" charset="-122"/>
              </a:rPr>
              <a:t>语句不以“</a:t>
            </a:r>
            <a:r>
              <a:rPr kumimoji="1" lang="en-US" altLang="zh-CN" sz="2000" dirty="0">
                <a:solidFill>
                  <a:srgbClr val="000000"/>
                </a:solidFill>
                <a:latin typeface="宋体" panose="02010600030101010101" pitchFamily="2" charset="-122"/>
              </a:rPr>
              <a:t>;”</a:t>
            </a:r>
            <a:r>
              <a:rPr kumimoji="1" lang="zh-CN" altLang="en-US" sz="2000" dirty="0">
                <a:solidFill>
                  <a:srgbClr val="000000"/>
                </a:solidFill>
                <a:latin typeface="宋体" panose="02010600030101010101" pitchFamily="2" charset="-122"/>
              </a:rPr>
              <a:t>结尾。</a:t>
            </a:r>
          </a:p>
          <a:p>
            <a:pPr defTabSz="914400" fontAlgn="base">
              <a:spcBef>
                <a:spcPct val="0"/>
              </a:spcBef>
              <a:spcAft>
                <a:spcPct val="0"/>
              </a:spcAft>
              <a:buFontTx/>
              <a:buNone/>
            </a:pPr>
            <a:r>
              <a:rPr kumimoji="1" lang="zh-CN" altLang="en-US" sz="2000" dirty="0">
                <a:solidFill>
                  <a:srgbClr val="000000"/>
                </a:solidFill>
                <a:latin typeface="宋体" panose="02010600030101010101" pitchFamily="2" charset="-122"/>
              </a:rPr>
              <a:t>三</a:t>
            </a:r>
            <a:r>
              <a:rPr kumimoji="1" lang="en-US" altLang="zh-CN" sz="2000" dirty="0">
                <a:solidFill>
                  <a:srgbClr val="000000"/>
                </a:solidFill>
                <a:latin typeface="宋体" panose="02010600030101010101" pitchFamily="2" charset="-122"/>
              </a:rPr>
              <a:t>. </a:t>
            </a:r>
            <a:r>
              <a:rPr kumimoji="1" lang="zh-CN" altLang="en-US" sz="2000" dirty="0">
                <a:solidFill>
                  <a:srgbClr val="000000"/>
                </a:solidFill>
                <a:latin typeface="宋体" panose="02010600030101010101" pitchFamily="2" charset="-122"/>
              </a:rPr>
              <a:t>作用：</a:t>
            </a:r>
          </a:p>
          <a:p>
            <a:pPr defTabSz="914400" fontAlgn="base">
              <a:spcBef>
                <a:spcPct val="0"/>
              </a:spcBef>
              <a:spcAft>
                <a:spcPct val="0"/>
              </a:spcAft>
              <a:buFontTx/>
              <a:buNone/>
            </a:pPr>
            <a:r>
              <a:rPr kumimoji="1" lang="zh-CN" altLang="en-US" sz="2000" dirty="0">
                <a:solidFill>
                  <a:srgbClr val="000000"/>
                </a:solidFill>
                <a:latin typeface="宋体" panose="02010600030101010101" pitchFamily="2" charset="-122"/>
              </a:rPr>
              <a:t>    便于程序调试、移植，提高程序看法效率</a:t>
            </a:r>
          </a:p>
        </p:txBody>
      </p:sp>
    </p:spTree>
    <p:extLst>
      <p:ext uri="{BB962C8B-B14F-4D97-AF65-F5344CB8AC3E}">
        <p14:creationId xmlns:p14="http://schemas.microsoft.com/office/powerpoint/2010/main" val="3363866934"/>
      </p:ext>
    </p:extLst>
  </p:cSld>
  <p:clrMapOvr>
    <a:masterClrMapping/>
  </p:clrMapOvr>
  <p:transition>
    <p:random/>
    <p:sndAc>
      <p:stSnd>
        <p:snd r:embed="rId2" name="CAMERA.WAV"/>
      </p:stSnd>
    </p:sndAc>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58775" y="657225"/>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600" kern="0">
                <a:latin typeface="黑体" pitchFamily="2" charset="-122"/>
                <a:ea typeface="黑体" pitchFamily="2" charset="-122"/>
              </a:rPr>
              <a:t>6</a:t>
            </a:r>
            <a:r>
              <a:rPr lang="en-US" altLang="en-US" sz="3600" kern="0">
                <a:latin typeface="黑体" pitchFamily="2" charset="-122"/>
                <a:ea typeface="黑体" pitchFamily="2" charset="-122"/>
              </a:rPr>
              <a:t>.</a:t>
            </a:r>
            <a:r>
              <a:rPr lang="en-US" altLang="zh-CN" sz="3600" kern="0">
                <a:latin typeface="黑体" pitchFamily="2" charset="-122"/>
                <a:ea typeface="黑体" pitchFamily="2" charset="-122"/>
              </a:rPr>
              <a:t>9.1</a:t>
            </a:r>
            <a:r>
              <a:rPr lang="en-US" altLang="en-US" sz="3600" kern="0">
                <a:latin typeface="黑体" pitchFamily="2" charset="-122"/>
                <a:ea typeface="黑体" pitchFamily="2" charset="-122"/>
              </a:rPr>
              <a:t>    文件包含</a:t>
            </a:r>
            <a:endParaRPr lang="zh-CN" altLang="en-US" sz="3600" kern="0">
              <a:latin typeface="黑体" pitchFamily="2" charset="-122"/>
              <a:ea typeface="黑体" pitchFamily="2" charset="-122"/>
            </a:endParaRPr>
          </a:p>
        </p:txBody>
      </p:sp>
      <p:sp>
        <p:nvSpPr>
          <p:cNvPr id="3" name="Text Box 3"/>
          <p:cNvSpPr txBox="1">
            <a:spLocks noChangeArrowheads="1"/>
          </p:cNvSpPr>
          <p:nvPr/>
        </p:nvSpPr>
        <p:spPr bwMode="auto">
          <a:xfrm>
            <a:off x="396875" y="2271713"/>
            <a:ext cx="861060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2400" dirty="0">
                <a:solidFill>
                  <a:srgbClr val="000000"/>
                </a:solidFill>
                <a:latin typeface="Times New Roman" panose="02020603050405020304" pitchFamily="18" charset="0"/>
              </a:rPr>
              <a:t>功能：一个源文件可将另外一个源文件的内容全部包含进来。</a:t>
            </a:r>
          </a:p>
          <a:p>
            <a:pPr defTabSz="914400" fontAlgn="base">
              <a:spcBef>
                <a:spcPct val="50000"/>
              </a:spcBef>
              <a:spcAft>
                <a:spcPct val="0"/>
              </a:spcAft>
              <a:buFontTx/>
              <a:buNone/>
            </a:pPr>
            <a:r>
              <a:rPr kumimoji="1" lang="zh-CN" altLang="en-US" sz="2400" dirty="0">
                <a:solidFill>
                  <a:srgbClr val="000000"/>
                </a:solidFill>
                <a:latin typeface="Times New Roman" panose="02020603050405020304" pitchFamily="18" charset="0"/>
              </a:rPr>
              <a:t>处理过程：预编译时</a:t>
            </a:r>
            <a:r>
              <a:rPr kumimoji="1" lang="en-US" altLang="zh-CN" sz="2400" dirty="0">
                <a:solidFill>
                  <a:srgbClr val="000000"/>
                </a:solidFill>
                <a:latin typeface="Times New Roman" panose="02020603050405020304" pitchFamily="18" charset="0"/>
              </a:rPr>
              <a:t>,</a:t>
            </a:r>
            <a:r>
              <a:rPr kumimoji="1" lang="zh-CN" altLang="en-US" sz="2400" dirty="0">
                <a:solidFill>
                  <a:srgbClr val="000000"/>
                </a:solidFill>
                <a:latin typeface="Times New Roman" panose="02020603050405020304" pitchFamily="18" charset="0"/>
              </a:rPr>
              <a:t>用被包含文件的内容取代该预处理命令，再对“包含”后的文件作一个源文件编译</a:t>
            </a:r>
          </a:p>
        </p:txBody>
      </p:sp>
      <p:grpSp>
        <p:nvGrpSpPr>
          <p:cNvPr id="4" name="Group 4"/>
          <p:cNvGrpSpPr>
            <a:grpSpLocks/>
          </p:cNvGrpSpPr>
          <p:nvPr/>
        </p:nvGrpSpPr>
        <p:grpSpPr bwMode="auto">
          <a:xfrm>
            <a:off x="323850" y="1731963"/>
            <a:ext cx="8683625" cy="457200"/>
            <a:chOff x="480" y="2304"/>
            <a:chExt cx="5088" cy="288"/>
          </a:xfrm>
        </p:grpSpPr>
        <p:sp>
          <p:nvSpPr>
            <p:cNvPr id="5" name="Text Box 5"/>
            <p:cNvSpPr txBox="1">
              <a:spLocks noChangeArrowheads="1"/>
            </p:cNvSpPr>
            <p:nvPr/>
          </p:nvSpPr>
          <p:spPr bwMode="auto">
            <a:xfrm>
              <a:off x="480" y="2304"/>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2400" dirty="0">
                  <a:solidFill>
                    <a:srgbClr val="000000"/>
                  </a:solidFill>
                  <a:latin typeface="Times New Roman" panose="02020603050405020304" pitchFamily="18" charset="0"/>
                </a:rPr>
                <a:t> </a:t>
              </a:r>
              <a:r>
                <a:rPr kumimoji="1" lang="zh-CN" altLang="en-US" sz="2400" dirty="0">
                  <a:solidFill>
                    <a:srgbClr val="000000"/>
                  </a:solidFill>
                  <a:latin typeface="Times New Roman" panose="02020603050405020304" pitchFamily="18" charset="0"/>
                </a:rPr>
                <a:t>语法：</a:t>
              </a:r>
              <a:r>
                <a:rPr kumimoji="1" lang="en-US" altLang="zh-CN" sz="2400" dirty="0">
                  <a:solidFill>
                    <a:srgbClr val="000000"/>
                  </a:solidFill>
                  <a:latin typeface="Times New Roman" panose="02020603050405020304" pitchFamily="18" charset="0"/>
                </a:rPr>
                <a:t>#include </a:t>
              </a:r>
              <a:r>
                <a:rPr kumimoji="1" lang="en-US" altLang="zh-CN" sz="2400" dirty="0">
                  <a:solidFill>
                    <a:srgbClr val="000000"/>
                  </a:solidFill>
                  <a:latin typeface="Tahoma" panose="020B0604030504040204" pitchFamily="34" charset="0"/>
                </a:rPr>
                <a:t>“</a:t>
              </a:r>
              <a:r>
                <a:rPr kumimoji="1" lang="zh-CN" altLang="en-US" sz="2400" dirty="0">
                  <a:solidFill>
                    <a:srgbClr val="000000"/>
                  </a:solidFill>
                  <a:latin typeface="Tahoma" panose="020B0604030504040204" pitchFamily="34" charset="0"/>
                </a:rPr>
                <a:t>文件名</a:t>
              </a:r>
              <a:r>
                <a:rPr kumimoji="1" lang="en-US" altLang="zh-CN" sz="2400" dirty="0">
                  <a:solidFill>
                    <a:srgbClr val="000000"/>
                  </a:solidFill>
                  <a:latin typeface="Tahoma" panose="020B0604030504040204" pitchFamily="34" charset="0"/>
                </a:rPr>
                <a:t>“</a:t>
              </a:r>
              <a:endParaRPr kumimoji="1" lang="zh-CN" altLang="en-US" sz="2400" dirty="0">
                <a:solidFill>
                  <a:srgbClr val="000000"/>
                </a:solidFill>
                <a:latin typeface="Yu Gothic UI" panose="020B0500000000000000" pitchFamily="34" charset="-128"/>
                <a:ea typeface="Yu Gothic UI" panose="020B0500000000000000" pitchFamily="34" charset="-128"/>
              </a:endParaRPr>
            </a:p>
          </p:txBody>
        </p:sp>
        <p:sp>
          <p:nvSpPr>
            <p:cNvPr id="6" name="Text Box 6"/>
            <p:cNvSpPr txBox="1">
              <a:spLocks noChangeArrowheads="1"/>
            </p:cNvSpPr>
            <p:nvPr/>
          </p:nvSpPr>
          <p:spPr bwMode="auto">
            <a:xfrm>
              <a:off x="3216" y="230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2400">
                  <a:solidFill>
                    <a:srgbClr val="000000"/>
                  </a:solidFill>
                  <a:latin typeface="Times New Roman" panose="02020603050405020304" pitchFamily="18" charset="0"/>
                </a:rPr>
                <a:t> #include &lt;</a:t>
              </a:r>
              <a:r>
                <a:rPr kumimoji="1" lang="zh-CN" altLang="en-US" sz="2400">
                  <a:solidFill>
                    <a:srgbClr val="000000"/>
                  </a:solidFill>
                  <a:latin typeface="Times New Roman" panose="02020603050405020304" pitchFamily="18" charset="0"/>
                </a:rPr>
                <a:t>文件名</a:t>
              </a:r>
              <a:r>
                <a:rPr kumimoji="1" lang="en-US" altLang="zh-CN" sz="2400">
                  <a:solidFill>
                    <a:srgbClr val="000000"/>
                  </a:solidFill>
                  <a:latin typeface="Times New Roman" panose="02020603050405020304" pitchFamily="18" charset="0"/>
                </a:rPr>
                <a:t>&gt;</a:t>
              </a:r>
            </a:p>
          </p:txBody>
        </p:sp>
        <p:sp>
          <p:nvSpPr>
            <p:cNvPr id="7" name="Text Box 7"/>
            <p:cNvSpPr txBox="1">
              <a:spLocks noChangeArrowheads="1"/>
            </p:cNvSpPr>
            <p:nvPr/>
          </p:nvSpPr>
          <p:spPr bwMode="auto">
            <a:xfrm>
              <a:off x="2688" y="2304"/>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2400">
                  <a:solidFill>
                    <a:srgbClr val="000000"/>
                  </a:solidFill>
                  <a:latin typeface="Times New Roman" panose="02020603050405020304" pitchFamily="18" charset="0"/>
                </a:rPr>
                <a:t>或</a:t>
              </a:r>
            </a:p>
          </p:txBody>
        </p:sp>
      </p:grpSp>
      <p:grpSp>
        <p:nvGrpSpPr>
          <p:cNvPr id="8" name="Group 8"/>
          <p:cNvGrpSpPr>
            <a:grpSpLocks/>
          </p:cNvGrpSpPr>
          <p:nvPr/>
        </p:nvGrpSpPr>
        <p:grpSpPr bwMode="auto">
          <a:xfrm>
            <a:off x="612775" y="3786188"/>
            <a:ext cx="7956550" cy="2667000"/>
            <a:chOff x="476" y="2273"/>
            <a:chExt cx="5012" cy="1680"/>
          </a:xfrm>
        </p:grpSpPr>
        <p:sp>
          <p:nvSpPr>
            <p:cNvPr id="9" name="Rectangle 9"/>
            <p:cNvSpPr>
              <a:spLocks noChangeArrowheads="1"/>
            </p:cNvSpPr>
            <p:nvPr/>
          </p:nvSpPr>
          <p:spPr bwMode="auto">
            <a:xfrm>
              <a:off x="476" y="2273"/>
              <a:ext cx="5012" cy="1679"/>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0" name="Rectangle 10"/>
            <p:cNvSpPr>
              <a:spLocks noChangeArrowheads="1"/>
            </p:cNvSpPr>
            <p:nvPr/>
          </p:nvSpPr>
          <p:spPr bwMode="auto">
            <a:xfrm>
              <a:off x="589" y="2409"/>
              <a:ext cx="1543" cy="12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1" name="Rectangle 11"/>
            <p:cNvSpPr>
              <a:spLocks noChangeArrowheads="1"/>
            </p:cNvSpPr>
            <p:nvPr/>
          </p:nvSpPr>
          <p:spPr bwMode="auto">
            <a:xfrm>
              <a:off x="1065" y="2953"/>
              <a:ext cx="560" cy="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2" name="Text Box 12"/>
            <p:cNvSpPr txBox="1">
              <a:spLocks noChangeArrowheads="1"/>
            </p:cNvSpPr>
            <p:nvPr/>
          </p:nvSpPr>
          <p:spPr bwMode="auto">
            <a:xfrm>
              <a:off x="578" y="2597"/>
              <a:ext cx="15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lgn="ctr" defTabSz="914400" eaLnBrk="0" fontAlgn="base" hangingPunct="0">
                <a:spcBef>
                  <a:spcPct val="0"/>
                </a:spcBef>
                <a:spcAft>
                  <a:spcPct val="0"/>
                </a:spcAft>
                <a:buNone/>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#include  </a:t>
              </a:r>
              <a:r>
                <a:rPr kumimoji="1" lang="en-US" altLang="zh-CN" sz="2400" b="1" i="0" u="none" strike="noStrike" kern="0" cap="none" spc="0" normalizeH="0" baseline="0" noProof="0" dirty="0">
                  <a:ln>
                    <a:noFill/>
                  </a:ln>
                  <a:solidFill>
                    <a:srgbClr val="000000"/>
                  </a:solidFill>
                  <a:effectLst/>
                  <a:uLnTx/>
                  <a:uFillTx/>
                  <a:latin typeface="Tahoma" panose="020B0604030504040204" pitchFamily="34" charset="0"/>
                  <a:ea typeface="MingLiU" pitchFamily="49" charset="-120"/>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r>
                <a:rPr kumimoji="1" lang="en-US" altLang="zh-CN" sz="2400" kern="0" dirty="0">
                  <a:solidFill>
                    <a:srgbClr val="000000"/>
                  </a:solidFill>
                  <a:latin typeface="Tahoma" panose="020B0604030504040204" pitchFamily="34" charset="0"/>
                </a:rPr>
                <a:t>“</a:t>
              </a:r>
              <a:endParaRPr kumimoji="1" lang="en-US" altLang="zh-CN" sz="2400" b="1"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sym typeface="Wingdings 2" panose="05020102010507070707" pitchFamily="18" charset="2"/>
              </a:endParaRPr>
            </a:p>
          </p:txBody>
        </p:sp>
        <p:sp>
          <p:nvSpPr>
            <p:cNvPr id="13" name="Text Box 13"/>
            <p:cNvSpPr txBox="1">
              <a:spLocks noChangeArrowheads="1"/>
            </p:cNvSpPr>
            <p:nvPr/>
          </p:nvSpPr>
          <p:spPr bwMode="auto">
            <a:xfrm>
              <a:off x="1017" y="3665"/>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file1.c</a:t>
              </a:r>
            </a:p>
          </p:txBody>
        </p:sp>
        <p:sp>
          <p:nvSpPr>
            <p:cNvPr id="14" name="Text Box 14"/>
            <p:cNvSpPr txBox="1">
              <a:spLocks noChangeArrowheads="1"/>
            </p:cNvSpPr>
            <p:nvPr/>
          </p:nvSpPr>
          <p:spPr bwMode="auto">
            <a:xfrm>
              <a:off x="2892" y="3427"/>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p>
          </p:txBody>
        </p:sp>
        <p:sp>
          <p:nvSpPr>
            <p:cNvPr id="15" name="Text Box 15"/>
            <p:cNvSpPr txBox="1">
              <a:spLocks noChangeArrowheads="1"/>
            </p:cNvSpPr>
            <p:nvPr/>
          </p:nvSpPr>
          <p:spPr bwMode="auto">
            <a:xfrm>
              <a:off x="4495" y="3665"/>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file1.c</a:t>
              </a:r>
            </a:p>
          </p:txBody>
        </p:sp>
        <p:sp>
          <p:nvSpPr>
            <p:cNvPr id="16" name="Text Box 16"/>
            <p:cNvSpPr txBox="1">
              <a:spLocks noChangeArrowheads="1"/>
            </p:cNvSpPr>
            <p:nvPr/>
          </p:nvSpPr>
          <p:spPr bwMode="auto">
            <a:xfrm>
              <a:off x="4433" y="2590"/>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p>
          </p:txBody>
        </p:sp>
        <p:sp>
          <p:nvSpPr>
            <p:cNvPr id="17" name="Text Box 17"/>
            <p:cNvSpPr txBox="1">
              <a:spLocks noChangeArrowheads="1"/>
            </p:cNvSpPr>
            <p:nvPr/>
          </p:nvSpPr>
          <p:spPr bwMode="auto">
            <a:xfrm>
              <a:off x="1203" y="3100"/>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a:t>
              </a:r>
            </a:p>
          </p:txBody>
        </p:sp>
        <p:sp>
          <p:nvSpPr>
            <p:cNvPr id="18" name="Text Box 18"/>
            <p:cNvSpPr txBox="1">
              <a:spLocks noChangeArrowheads="1"/>
            </p:cNvSpPr>
            <p:nvPr/>
          </p:nvSpPr>
          <p:spPr bwMode="auto">
            <a:xfrm>
              <a:off x="3697" y="349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p:txBody>
        </p:sp>
        <p:sp>
          <p:nvSpPr>
            <p:cNvPr id="19" name="Text Box 19"/>
            <p:cNvSpPr txBox="1">
              <a:spLocks noChangeArrowheads="1"/>
            </p:cNvSpPr>
            <p:nvPr/>
          </p:nvSpPr>
          <p:spPr bwMode="auto">
            <a:xfrm>
              <a:off x="3039" y="2863"/>
              <a:ext cx="2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B</a:t>
              </a:r>
            </a:p>
          </p:txBody>
        </p:sp>
        <p:sp>
          <p:nvSpPr>
            <p:cNvPr id="20" name="AutoShape 20"/>
            <p:cNvSpPr>
              <a:spLocks noChangeArrowheads="1"/>
            </p:cNvSpPr>
            <p:nvPr/>
          </p:nvSpPr>
          <p:spPr bwMode="auto">
            <a:xfrm>
              <a:off x="2175" y="2586"/>
              <a:ext cx="550" cy="222"/>
            </a:xfrm>
            <a:prstGeom prst="leftArrow">
              <a:avLst>
                <a:gd name="adj1" fmla="val 50000"/>
                <a:gd name="adj2" fmla="val 6193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1" name="Rectangle 21"/>
            <p:cNvSpPr>
              <a:spLocks noChangeArrowheads="1"/>
            </p:cNvSpPr>
            <p:nvPr/>
          </p:nvSpPr>
          <p:spPr bwMode="auto">
            <a:xfrm>
              <a:off x="2783" y="2486"/>
              <a:ext cx="755" cy="9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2" name="Rectangle 22"/>
            <p:cNvSpPr>
              <a:spLocks noChangeArrowheads="1"/>
            </p:cNvSpPr>
            <p:nvPr/>
          </p:nvSpPr>
          <p:spPr bwMode="auto">
            <a:xfrm>
              <a:off x="4050" y="2409"/>
              <a:ext cx="1340" cy="12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3" name="Rectangle 23"/>
            <p:cNvSpPr>
              <a:spLocks noChangeArrowheads="1"/>
            </p:cNvSpPr>
            <p:nvPr/>
          </p:nvSpPr>
          <p:spPr bwMode="auto">
            <a:xfrm>
              <a:off x="4440" y="2993"/>
              <a:ext cx="560" cy="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4" name="Text Box 24"/>
            <p:cNvSpPr txBox="1">
              <a:spLocks noChangeArrowheads="1"/>
            </p:cNvSpPr>
            <p:nvPr/>
          </p:nvSpPr>
          <p:spPr bwMode="auto">
            <a:xfrm>
              <a:off x="4578" y="314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a:t>
              </a:r>
            </a:p>
          </p:txBody>
        </p:sp>
        <p:sp>
          <p:nvSpPr>
            <p:cNvPr id="25" name="Rectangle 25"/>
            <p:cNvSpPr>
              <a:spLocks noChangeArrowheads="1"/>
            </p:cNvSpPr>
            <p:nvPr/>
          </p:nvSpPr>
          <p:spPr bwMode="auto">
            <a:xfrm>
              <a:off x="4306" y="2564"/>
              <a:ext cx="848" cy="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grpSp>
    </p:spTree>
    <p:extLst>
      <p:ext uri="{BB962C8B-B14F-4D97-AF65-F5344CB8AC3E}">
        <p14:creationId xmlns:p14="http://schemas.microsoft.com/office/powerpoint/2010/main" val="333945547"/>
      </p:ext>
    </p:extLst>
  </p:cSld>
  <p:clrMapOvr>
    <a:masterClrMapping/>
  </p:clrMapOvr>
  <p:transition>
    <p:random/>
    <p:sndAc>
      <p:stSnd>
        <p:snd r:embed="rId2" name="CAMERA.WAV"/>
      </p:stSnd>
    </p:sndAc>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0999" y="1089025"/>
            <a:ext cx="11194473"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3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一</a:t>
            </a:r>
            <a:r>
              <a:rPr kumimoji="1" lang="en-US" altLang="zh-CN" sz="3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zh-CN" altLang="en-US" sz="32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包含文件的查找方法：</a:t>
            </a:r>
          </a:p>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#include </a:t>
            </a:r>
            <a:r>
              <a:rPr kumimoji="1" lang="en-US" altLang="zh-CN" sz="2800" b="1"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sym typeface="Wingdings 2" panose="05020102010507070707" pitchFamily="18" charset="2"/>
              </a:rPr>
              <a:t>“</a:t>
            </a:r>
            <a:r>
              <a:rPr kumimoji="1" lang="zh-CN" altLang="en-US" sz="2800" b="1" i="0" u="none" strike="noStrike" kern="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sym typeface="Wingdings 2" panose="05020102010507070707" pitchFamily="18" charset="2"/>
              </a:rPr>
              <a:t>文件名”</a:t>
            </a: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先在当前目录中查找，若找不到再到标准目录中查找。</a:t>
            </a:r>
          </a:p>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#include &lt;</a:t>
            </a:r>
            <a:r>
              <a:rPr kumimoji="1"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文件名</a:t>
            </a: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&gt;</a:t>
            </a:r>
          </a:p>
          <a:p>
            <a:pPr lvl="0" defTabSz="914400" fontAlgn="base">
              <a:spcBef>
                <a:spcPct val="50000"/>
              </a:spcBef>
              <a:spcAft>
                <a:spcPct val="0"/>
              </a:spcAft>
              <a:buNone/>
            </a:pP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直接到标准目录</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r>
              <a:rPr kumimoji="1" lang="en-US" altLang="en-US" sz="2000" kern="0" dirty="0">
                <a:solidFill>
                  <a:srgbClr val="000000"/>
                </a:solidFill>
                <a:ea typeface="楷体_GB2312" pitchFamily="49" charset="-122"/>
              </a:rPr>
              <a:t>Program Files (x86)\Microsoft Visual Studio 10.0\VC\include\</a:t>
            </a:r>
            <a:r>
              <a:rPr kumimoji="1"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a:t>
            </a:r>
            <a:r>
              <a:rPr kumimoji="1" lang="zh-CN" altLang="en-US" sz="2000"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rPr>
              <a:t>中查找</a:t>
            </a:r>
          </a:p>
        </p:txBody>
      </p:sp>
      <p:sp>
        <p:nvSpPr>
          <p:cNvPr id="3" name="Rectangle 3"/>
          <p:cNvSpPr txBox="1">
            <a:spLocks noChangeArrowheads="1"/>
          </p:cNvSpPr>
          <p:nvPr/>
        </p:nvSpPr>
        <p:spPr bwMode="auto">
          <a:xfrm>
            <a:off x="0" y="4318000"/>
            <a:ext cx="8672513" cy="13874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1168400" marR="0" lvl="1" indent="-711200" algn="l" defTabSz="914400" rtl="0" eaLnBrk="1" fontAlgn="base" latinLnBrk="0" hangingPunct="1">
              <a:lnSpc>
                <a:spcPct val="100000"/>
              </a:lnSpc>
              <a:spcBef>
                <a:spcPct val="20000"/>
              </a:spcBef>
              <a:spcAft>
                <a:spcPct val="0"/>
              </a:spcAft>
              <a:buClrTx/>
              <a:buSzTx/>
              <a:buFontTx/>
              <a:buAutoNum type="ea1JpnChsDbPeriod" startAt="2"/>
              <a:tabLst/>
              <a:defRPr/>
            </a:pPr>
            <a:r>
              <a:rPr kumimoji="0" lang="zh-CN" altLang="en-US" sz="2800" b="1" i="0" u="none" strike="noStrike" kern="0" cap="none" spc="0" normalizeH="0" baseline="0" noProof="0" dirty="0">
                <a:ln>
                  <a:noFill/>
                </a:ln>
                <a:solidFill>
                  <a:srgbClr val="000000"/>
                </a:solidFill>
                <a:effectLst/>
                <a:uLnTx/>
                <a:uFillTx/>
                <a:latin typeface="Arial"/>
                <a:ea typeface="宋体"/>
              </a:rPr>
              <a:t>被包含文件内容</a:t>
            </a:r>
          </a:p>
          <a:p>
            <a:pPr marL="1524000" marR="0" lvl="2" indent="-609600" algn="l" defTabSz="914400" rtl="0" eaLnBrk="1" fontAlgn="base" latinLnBrk="0" hangingPunct="1">
              <a:lnSpc>
                <a:spcPct val="100000"/>
              </a:lnSpc>
              <a:spcBef>
                <a:spcPct val="20000"/>
              </a:spcBef>
              <a:spcAft>
                <a:spcPct val="0"/>
              </a:spcAft>
              <a:buClrTx/>
              <a:buSzTx/>
              <a:buFontTx/>
              <a:buAutoNum type="alphaLcPeriod"/>
              <a:tabLst/>
              <a:defRPr/>
            </a:pPr>
            <a:r>
              <a:rPr kumimoji="0" lang="zh-CN" altLang="en-US" sz="2400" b="1" i="0" u="none" strike="noStrike" kern="0" cap="none" spc="0" normalizeH="0" baseline="0" noProof="0" dirty="0">
                <a:ln>
                  <a:noFill/>
                </a:ln>
                <a:solidFill>
                  <a:srgbClr val="000000"/>
                </a:solidFill>
                <a:effectLst/>
                <a:uLnTx/>
                <a:uFillTx/>
                <a:latin typeface="Arial"/>
                <a:ea typeface="宋体"/>
              </a:rPr>
              <a:t>源文件</a:t>
            </a:r>
            <a:r>
              <a:rPr kumimoji="0" lang="en-US" altLang="zh-CN" sz="2400" b="1" i="0" u="none" strike="noStrike" kern="0" cap="none" spc="0" normalizeH="0" baseline="0" noProof="0" dirty="0">
                <a:ln>
                  <a:noFill/>
                </a:ln>
                <a:solidFill>
                  <a:srgbClr val="000000"/>
                </a:solidFill>
                <a:effectLst/>
                <a:uLnTx/>
                <a:uFillTx/>
                <a:latin typeface="Arial"/>
                <a:ea typeface="宋体"/>
              </a:rPr>
              <a:t>(*.c)</a:t>
            </a:r>
          </a:p>
          <a:p>
            <a:pPr marL="1524000" marR="0" lvl="2" indent="-609600" algn="l" defTabSz="914400" rtl="0" eaLnBrk="1" fontAlgn="base" latinLnBrk="0" hangingPunct="1">
              <a:lnSpc>
                <a:spcPct val="100000"/>
              </a:lnSpc>
              <a:spcBef>
                <a:spcPct val="20000"/>
              </a:spcBef>
              <a:spcAft>
                <a:spcPct val="0"/>
              </a:spcAft>
              <a:buClrTx/>
              <a:buSzTx/>
              <a:buFontTx/>
              <a:buAutoNum type="alphaLcPeriod"/>
              <a:tabLst/>
              <a:defRPr/>
            </a:pPr>
            <a:r>
              <a:rPr kumimoji="0" lang="zh-CN" altLang="en-US" sz="2400" b="1" i="0" u="none" strike="noStrike" kern="0" cap="none" spc="0" normalizeH="0" baseline="0" noProof="0" dirty="0">
                <a:ln>
                  <a:noFill/>
                </a:ln>
                <a:solidFill>
                  <a:srgbClr val="000000"/>
                </a:solidFill>
                <a:effectLst/>
                <a:uLnTx/>
                <a:uFillTx/>
                <a:latin typeface="Arial"/>
                <a:ea typeface="宋体"/>
              </a:rPr>
              <a:t>头文件</a:t>
            </a:r>
            <a:r>
              <a:rPr kumimoji="0" lang="en-US" altLang="zh-CN" sz="2400" b="1" i="0" u="none" strike="noStrike" kern="0" cap="none" spc="0" normalizeH="0" baseline="0" noProof="0" dirty="0">
                <a:ln>
                  <a:noFill/>
                </a:ln>
                <a:solidFill>
                  <a:srgbClr val="000000"/>
                </a:solidFill>
                <a:effectLst/>
                <a:uLnTx/>
                <a:uFillTx/>
                <a:latin typeface="Arial"/>
                <a:ea typeface="宋体"/>
              </a:rPr>
              <a:t>(*.h)</a:t>
            </a:r>
          </a:p>
        </p:txBody>
      </p:sp>
      <p:sp>
        <p:nvSpPr>
          <p:cNvPr id="4" name="AutoShape 4"/>
          <p:cNvSpPr>
            <a:spLocks noChangeArrowheads="1"/>
          </p:cNvSpPr>
          <p:nvPr/>
        </p:nvSpPr>
        <p:spPr bwMode="auto">
          <a:xfrm>
            <a:off x="4716463" y="4300538"/>
            <a:ext cx="2057400" cy="1225550"/>
          </a:xfrm>
          <a:prstGeom prst="wedgeRectCallout">
            <a:avLst>
              <a:gd name="adj1" fmla="val -116282"/>
              <a:gd name="adj2" fmla="val 44301"/>
            </a:avLst>
          </a:prstGeom>
          <a:solidFill>
            <a:srgbClr val="33CCCC"/>
          </a:solidFill>
          <a:ln w="38100" cap="sq">
            <a:solidFill>
              <a:srgbClr val="009900"/>
            </a:solidFill>
            <a:miter lim="800000"/>
            <a:headEnd type="none" w="sm" len="sm"/>
            <a:tailEnd type="none" w="sm" len="sm"/>
          </a:ln>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FontTx/>
              <a:buNone/>
            </a:pPr>
            <a:r>
              <a:rPr kumimoji="1" lang="zh-CN" altLang="en-US" sz="2400" dirty="0">
                <a:solidFill>
                  <a:srgbClr val="000000"/>
                </a:solidFill>
                <a:latin typeface="Times New Roman" panose="02020603050405020304" pitchFamily="18" charset="0"/>
                <a:ea typeface="幼圆" panose="02010509060101010101" pitchFamily="49" charset="-122"/>
              </a:rPr>
              <a:t>宏定义</a:t>
            </a:r>
          </a:p>
          <a:p>
            <a:pPr defTabSz="914400" eaLnBrk="0" fontAlgn="base" hangingPunct="0">
              <a:spcBef>
                <a:spcPct val="0"/>
              </a:spcBef>
              <a:spcAft>
                <a:spcPct val="0"/>
              </a:spcAft>
              <a:buFontTx/>
              <a:buNone/>
            </a:pPr>
            <a:r>
              <a:rPr kumimoji="1" lang="zh-CN" altLang="en-US" sz="2400" dirty="0">
                <a:solidFill>
                  <a:srgbClr val="000000"/>
                </a:solidFill>
                <a:latin typeface="Times New Roman" panose="02020603050405020304" pitchFamily="18" charset="0"/>
                <a:ea typeface="幼圆" panose="02010509060101010101" pitchFamily="49" charset="-122"/>
              </a:rPr>
              <a:t>数据结构定义</a:t>
            </a:r>
          </a:p>
          <a:p>
            <a:pPr defTabSz="914400" eaLnBrk="0" fontAlgn="base" hangingPunct="0">
              <a:spcBef>
                <a:spcPct val="0"/>
              </a:spcBef>
              <a:spcAft>
                <a:spcPct val="0"/>
              </a:spcAft>
              <a:buFontTx/>
              <a:buNone/>
            </a:pPr>
            <a:r>
              <a:rPr kumimoji="1" lang="zh-CN" altLang="en-US" sz="2400" dirty="0">
                <a:solidFill>
                  <a:srgbClr val="000000"/>
                </a:solidFill>
                <a:latin typeface="Times New Roman" panose="02020603050405020304" pitchFamily="18" charset="0"/>
                <a:ea typeface="幼圆" panose="02010509060101010101" pitchFamily="49" charset="-122"/>
              </a:rPr>
              <a:t>函数说明等</a:t>
            </a:r>
          </a:p>
        </p:txBody>
      </p:sp>
    </p:spTree>
    <p:extLst>
      <p:ext uri="{BB962C8B-B14F-4D97-AF65-F5344CB8AC3E}">
        <p14:creationId xmlns:p14="http://schemas.microsoft.com/office/powerpoint/2010/main" val="132614484"/>
      </p:ext>
    </p:extLst>
  </p:cSld>
  <p:clrMapOvr>
    <a:masterClrMapping/>
  </p:clrMapOvr>
  <p:transition>
    <p:random/>
    <p:sndAc>
      <p:stSnd>
        <p:snd r:embed="rId2" name="CAMERA.WAV"/>
      </p:stSnd>
    </p:sndAc>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354859" y="1722582"/>
            <a:ext cx="8928100" cy="3779838"/>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grpSp>
        <p:nvGrpSpPr>
          <p:cNvPr id="3" name="Group 3"/>
          <p:cNvGrpSpPr>
            <a:grpSpLocks/>
          </p:cNvGrpSpPr>
          <p:nvPr/>
        </p:nvGrpSpPr>
        <p:grpSpPr bwMode="auto">
          <a:xfrm>
            <a:off x="1462809" y="2281382"/>
            <a:ext cx="5381625" cy="2717800"/>
            <a:chOff x="831" y="1872"/>
            <a:chExt cx="3692" cy="1510"/>
          </a:xfrm>
        </p:grpSpPr>
        <p:sp>
          <p:nvSpPr>
            <p:cNvPr id="4" name="Rectangle 4"/>
            <p:cNvSpPr>
              <a:spLocks noChangeArrowheads="1"/>
            </p:cNvSpPr>
            <p:nvPr/>
          </p:nvSpPr>
          <p:spPr bwMode="auto">
            <a:xfrm>
              <a:off x="864" y="1872"/>
              <a:ext cx="1300" cy="12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5" name="Rectangle 5"/>
            <p:cNvSpPr>
              <a:spLocks noChangeArrowheads="1"/>
            </p:cNvSpPr>
            <p:nvPr/>
          </p:nvSpPr>
          <p:spPr bwMode="auto">
            <a:xfrm>
              <a:off x="1242" y="2416"/>
              <a:ext cx="544" cy="56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6" name="Text Box 6"/>
            <p:cNvSpPr txBox="1">
              <a:spLocks noChangeArrowheads="1"/>
            </p:cNvSpPr>
            <p:nvPr/>
          </p:nvSpPr>
          <p:spPr bwMode="auto">
            <a:xfrm>
              <a:off x="831" y="2093"/>
              <a:ext cx="140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#include  </a:t>
              </a:r>
              <a:r>
                <a:rPr kumimoji="1" lang="en-US" altLang="zh-CN" sz="2000" b="0" i="0" u="none" strike="noStrike" kern="0" cap="none" spc="0" normalizeH="0" baseline="0" noProof="0">
                  <a:ln>
                    <a:noFill/>
                  </a:ln>
                  <a:solidFill>
                    <a:srgbClr val="0000FF"/>
                  </a:solidFill>
                  <a:effectLst/>
                  <a:uLnTx/>
                  <a:uFillTx/>
                  <a:latin typeface="Tahoma" panose="020B0604030504040204" pitchFamily="34" charset="0"/>
                  <a:ea typeface="宋体" panose="02010600030101010101" pitchFamily="2" charset="-122"/>
                  <a:sym typeface="Wingdings 2" panose="05020102010507070707" pitchFamily="18" charset="2"/>
                </a:rPr>
                <a:t>“file2.c”</a:t>
              </a:r>
              <a:endParaRPr kumimoji="1" lang="en-US" altLang="zh-CN" sz="20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sym typeface="Wingdings 2" panose="05020102010507070707" pitchFamily="18" charset="2"/>
              </a:endParaRPr>
            </a:p>
          </p:txBody>
        </p:sp>
        <p:sp>
          <p:nvSpPr>
            <p:cNvPr id="7" name="Text Box 7"/>
            <p:cNvSpPr txBox="1">
              <a:spLocks noChangeArrowheads="1"/>
            </p:cNvSpPr>
            <p:nvPr/>
          </p:nvSpPr>
          <p:spPr bwMode="auto">
            <a:xfrm>
              <a:off x="1205" y="3162"/>
              <a:ext cx="56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9900"/>
                  </a:solidFill>
                  <a:effectLst/>
                  <a:uLnTx/>
                  <a:uFillTx/>
                  <a:latin typeface="Times New Roman" panose="02020603050405020304" pitchFamily="18" charset="0"/>
                  <a:ea typeface="宋体" panose="02010600030101010101" pitchFamily="2" charset="-122"/>
                  <a:sym typeface="Wingdings 2" panose="05020102010507070707" pitchFamily="18" charset="2"/>
                </a:rPr>
                <a:t>file1.c</a:t>
              </a:r>
              <a:endPar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p:txBody>
        </p:sp>
        <p:sp>
          <p:nvSpPr>
            <p:cNvPr id="8" name="Text Box 8"/>
            <p:cNvSpPr txBox="1">
              <a:spLocks noChangeArrowheads="1"/>
            </p:cNvSpPr>
            <p:nvPr/>
          </p:nvSpPr>
          <p:spPr bwMode="auto">
            <a:xfrm>
              <a:off x="1375" y="2596"/>
              <a:ext cx="25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a:t>
              </a:r>
            </a:p>
          </p:txBody>
        </p:sp>
        <p:sp>
          <p:nvSpPr>
            <p:cNvPr id="9" name="Text Box 9"/>
            <p:cNvSpPr txBox="1">
              <a:spLocks noChangeArrowheads="1"/>
            </p:cNvSpPr>
            <p:nvPr/>
          </p:nvSpPr>
          <p:spPr bwMode="auto">
            <a:xfrm>
              <a:off x="3863" y="2847"/>
              <a:ext cx="56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sym typeface="Wingdings 2" panose="05020102010507070707" pitchFamily="18" charset="2"/>
                </a:rPr>
                <a:t>file3.c</a:t>
              </a:r>
            </a:p>
          </p:txBody>
        </p:sp>
        <p:sp>
          <p:nvSpPr>
            <p:cNvPr id="10" name="Text Box 10"/>
            <p:cNvSpPr txBox="1">
              <a:spLocks noChangeArrowheads="1"/>
            </p:cNvSpPr>
            <p:nvPr/>
          </p:nvSpPr>
          <p:spPr bwMode="auto">
            <a:xfrm>
              <a:off x="3691" y="2945"/>
              <a:ext cx="12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p:txBody>
        </p:sp>
        <p:sp>
          <p:nvSpPr>
            <p:cNvPr id="11" name="Text Box 11"/>
            <p:cNvSpPr txBox="1">
              <a:spLocks noChangeArrowheads="1"/>
            </p:cNvSpPr>
            <p:nvPr/>
          </p:nvSpPr>
          <p:spPr bwMode="auto">
            <a:xfrm>
              <a:off x="4068" y="2271"/>
              <a:ext cx="24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C</a:t>
              </a:r>
            </a:p>
          </p:txBody>
        </p:sp>
        <p:sp>
          <p:nvSpPr>
            <p:cNvPr id="12" name="Rectangle 12"/>
            <p:cNvSpPr>
              <a:spLocks noChangeArrowheads="1"/>
            </p:cNvSpPr>
            <p:nvPr/>
          </p:nvSpPr>
          <p:spPr bwMode="auto">
            <a:xfrm>
              <a:off x="3790" y="1920"/>
              <a:ext cx="733" cy="933"/>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3" name="Rectangle 13"/>
            <p:cNvSpPr>
              <a:spLocks noChangeArrowheads="1"/>
            </p:cNvSpPr>
            <p:nvPr/>
          </p:nvSpPr>
          <p:spPr bwMode="auto">
            <a:xfrm>
              <a:off x="2304" y="1872"/>
              <a:ext cx="1300" cy="12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4" name="Rectangle 14"/>
            <p:cNvSpPr>
              <a:spLocks noChangeArrowheads="1"/>
            </p:cNvSpPr>
            <p:nvPr/>
          </p:nvSpPr>
          <p:spPr bwMode="auto">
            <a:xfrm>
              <a:off x="2682" y="2416"/>
              <a:ext cx="544" cy="567"/>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15" name="Text Box 15"/>
            <p:cNvSpPr txBox="1">
              <a:spLocks noChangeArrowheads="1"/>
            </p:cNvSpPr>
            <p:nvPr/>
          </p:nvSpPr>
          <p:spPr bwMode="auto">
            <a:xfrm>
              <a:off x="2272" y="2093"/>
              <a:ext cx="140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sym typeface="Wingdings 2" panose="05020102010507070707" pitchFamily="18" charset="2"/>
                </a:rPr>
                <a:t>#include  </a:t>
              </a:r>
              <a:r>
                <a:rPr kumimoji="1" lang="en-US" altLang="zh-CN" sz="2000" b="0" i="0" u="none" strike="noStrike" kern="0" cap="none" spc="0" normalizeH="0" baseline="0" noProof="0">
                  <a:ln>
                    <a:noFill/>
                  </a:ln>
                  <a:solidFill>
                    <a:srgbClr val="FF3300"/>
                  </a:solidFill>
                  <a:effectLst/>
                  <a:uLnTx/>
                  <a:uFillTx/>
                  <a:latin typeface="Tahoma" panose="020B0604030504040204" pitchFamily="34" charset="0"/>
                  <a:ea typeface="宋体" panose="02010600030101010101" pitchFamily="2" charset="-122"/>
                  <a:sym typeface="Wingdings 2" panose="05020102010507070707" pitchFamily="18" charset="2"/>
                </a:rPr>
                <a:t>“file3.c”</a:t>
              </a:r>
              <a:endParaRPr kumimoji="1" lang="en-US" altLang="zh-CN" sz="20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sym typeface="Wingdings 2" panose="05020102010507070707" pitchFamily="18" charset="2"/>
              </a:endParaRPr>
            </a:p>
          </p:txBody>
        </p:sp>
        <p:sp>
          <p:nvSpPr>
            <p:cNvPr id="16" name="Text Box 16"/>
            <p:cNvSpPr txBox="1">
              <a:spLocks noChangeArrowheads="1"/>
            </p:cNvSpPr>
            <p:nvPr/>
          </p:nvSpPr>
          <p:spPr bwMode="auto">
            <a:xfrm>
              <a:off x="2646" y="3162"/>
              <a:ext cx="56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p>
          </p:txBody>
        </p:sp>
        <p:sp>
          <p:nvSpPr>
            <p:cNvPr id="17" name="Text Box 17"/>
            <p:cNvSpPr txBox="1">
              <a:spLocks noChangeArrowheads="1"/>
            </p:cNvSpPr>
            <p:nvPr/>
          </p:nvSpPr>
          <p:spPr bwMode="auto">
            <a:xfrm>
              <a:off x="2797" y="2596"/>
              <a:ext cx="2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B</a:t>
              </a:r>
            </a:p>
          </p:txBody>
        </p:sp>
      </p:grpSp>
      <p:grpSp>
        <p:nvGrpSpPr>
          <p:cNvPr id="18" name="Group 18"/>
          <p:cNvGrpSpPr>
            <a:grpSpLocks/>
          </p:cNvGrpSpPr>
          <p:nvPr/>
        </p:nvGrpSpPr>
        <p:grpSpPr bwMode="auto">
          <a:xfrm>
            <a:off x="7330209" y="2368695"/>
            <a:ext cx="2881313" cy="2133600"/>
            <a:chOff x="3696" y="336"/>
            <a:chExt cx="1815" cy="1344"/>
          </a:xfrm>
        </p:grpSpPr>
        <p:sp>
          <p:nvSpPr>
            <p:cNvPr id="19" name="Rectangle 19"/>
            <p:cNvSpPr>
              <a:spLocks noChangeArrowheads="1"/>
            </p:cNvSpPr>
            <p:nvPr/>
          </p:nvSpPr>
          <p:spPr bwMode="auto">
            <a:xfrm>
              <a:off x="3696" y="336"/>
              <a:ext cx="1300" cy="13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0" name="Rectangle 20"/>
            <p:cNvSpPr>
              <a:spLocks noChangeArrowheads="1"/>
            </p:cNvSpPr>
            <p:nvPr/>
          </p:nvSpPr>
          <p:spPr bwMode="auto">
            <a:xfrm>
              <a:off x="4032" y="1056"/>
              <a:ext cx="624" cy="56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sym typeface="Wingdings 2" panose="05020102010507070707" pitchFamily="18" charset="2"/>
              </a:endParaRPr>
            </a:p>
          </p:txBody>
        </p:sp>
        <p:sp>
          <p:nvSpPr>
            <p:cNvPr id="21" name="Text Box 21"/>
            <p:cNvSpPr txBox="1">
              <a:spLocks noChangeArrowheads="1"/>
            </p:cNvSpPr>
            <p:nvPr/>
          </p:nvSpPr>
          <p:spPr bwMode="auto">
            <a:xfrm>
              <a:off x="4992" y="960"/>
              <a:ext cx="5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file1.c</a:t>
              </a:r>
            </a:p>
          </p:txBody>
        </p:sp>
        <p:sp>
          <p:nvSpPr>
            <p:cNvPr id="22" name="Text Box 22"/>
            <p:cNvSpPr txBox="1">
              <a:spLocks noChangeArrowheads="1"/>
            </p:cNvSpPr>
            <p:nvPr/>
          </p:nvSpPr>
          <p:spPr bwMode="auto">
            <a:xfrm>
              <a:off x="4272" y="1152"/>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a:t>
              </a:r>
            </a:p>
          </p:txBody>
        </p:sp>
        <p:sp>
          <p:nvSpPr>
            <p:cNvPr id="23" name="Rectangle 23"/>
            <p:cNvSpPr>
              <a:spLocks noChangeArrowheads="1"/>
            </p:cNvSpPr>
            <p:nvPr/>
          </p:nvSpPr>
          <p:spPr bwMode="auto">
            <a:xfrm>
              <a:off x="4032" y="376"/>
              <a:ext cx="624" cy="274"/>
            </a:xfrm>
            <a:prstGeom prst="rect">
              <a:avLst/>
            </a:prstGeom>
            <a:noFill/>
            <a:ln w="3810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file3.c</a:t>
              </a:r>
            </a:p>
          </p:txBody>
        </p:sp>
        <p:sp>
          <p:nvSpPr>
            <p:cNvPr id="24" name="Rectangle 24"/>
            <p:cNvSpPr>
              <a:spLocks noChangeArrowheads="1"/>
            </p:cNvSpPr>
            <p:nvPr/>
          </p:nvSpPr>
          <p:spPr bwMode="auto">
            <a:xfrm>
              <a:off x="4032" y="720"/>
              <a:ext cx="624" cy="274"/>
            </a:xfrm>
            <a:prstGeom prst="rect">
              <a:avLst/>
            </a:prstGeom>
            <a:noFill/>
            <a:ln w="38100" cap="sq">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file2.c</a:t>
              </a:r>
            </a:p>
          </p:txBody>
        </p:sp>
      </p:grpSp>
      <p:sp>
        <p:nvSpPr>
          <p:cNvPr id="25" name="Line 25"/>
          <p:cNvSpPr>
            <a:spLocks noChangeShapeType="1"/>
          </p:cNvSpPr>
          <p:nvPr/>
        </p:nvSpPr>
        <p:spPr bwMode="auto">
          <a:xfrm>
            <a:off x="6898409" y="3414857"/>
            <a:ext cx="433388" cy="0"/>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519079606"/>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out)">
                                      <p:cBhvr>
                                        <p:cTn id="7" dur="500"/>
                                        <p:tgtEl>
                                          <p:spTgt spid="18"/>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215900" y="368300"/>
            <a:ext cx="3960813" cy="457200"/>
          </a:xfrm>
          <a:prstGeom prst="rect">
            <a:avLst/>
          </a:prstGeom>
          <a:noFill/>
          <a:ln w="9525">
            <a:noFill/>
            <a:miter lim="800000"/>
            <a:headEnd/>
            <a:tailEnd/>
          </a:ln>
          <a:effectLst/>
        </p:spPr>
        <p:txBody>
          <a:bodyPr anchor="ctr"/>
          <a:lstStyle/>
          <a:p>
            <a:pPr defTabSz="914400" fontAlgn="base">
              <a:spcBef>
                <a:spcPct val="0"/>
              </a:spcBef>
              <a:spcAft>
                <a:spcPct val="0"/>
              </a:spcAft>
              <a:defRPr/>
            </a:pPr>
            <a:r>
              <a:rPr lang="en-US" altLang="zh-CN" sz="2800" b="1">
                <a:solidFill>
                  <a:srgbClr val="000000"/>
                </a:solidFill>
                <a:effectLst>
                  <a:outerShdw blurRad="38100" dist="38100" dir="2700000" algn="tl">
                    <a:srgbClr val="C0C0C0"/>
                  </a:outerShdw>
                </a:effectLst>
                <a:latin typeface="黑体" pitchFamily="2" charset="-122"/>
                <a:ea typeface="黑体" pitchFamily="2" charset="-122"/>
                <a:sym typeface="Wingdings 2" pitchFamily="18" charset="2"/>
              </a:rPr>
              <a:t>6. 1  </a:t>
            </a:r>
            <a:r>
              <a:rPr lang="zh-CN" altLang="en-US" sz="2800" b="1">
                <a:solidFill>
                  <a:srgbClr val="000000"/>
                </a:solidFill>
                <a:effectLst>
                  <a:outerShdw blurRad="38100" dist="38100" dir="2700000" algn="tl">
                    <a:srgbClr val="C0C0C0"/>
                  </a:outerShdw>
                </a:effectLst>
                <a:latin typeface="黑体" pitchFamily="2" charset="-122"/>
                <a:ea typeface="黑体" pitchFamily="2" charset="-122"/>
                <a:sym typeface="Wingdings 2" pitchFamily="18" charset="2"/>
              </a:rPr>
              <a:t>模块化程序设计</a:t>
            </a:r>
          </a:p>
        </p:txBody>
      </p:sp>
      <p:sp>
        <p:nvSpPr>
          <p:cNvPr id="18" name="Rectangle 2"/>
          <p:cNvSpPr txBox="1">
            <a:spLocks noChangeArrowheads="1"/>
          </p:cNvSpPr>
          <p:nvPr/>
        </p:nvSpPr>
        <p:spPr bwMode="auto">
          <a:xfrm>
            <a:off x="358775" y="981075"/>
            <a:ext cx="10219170" cy="5876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例</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6-6】  </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通过函数输入</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10</a:t>
            </a:r>
            <a:r>
              <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个整数，然后利用冒泡法从小到大排序，最后输出排序结果。</a:t>
            </a:r>
            <a:endPar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a:p>
            <a:pPr marL="812800" marR="0" lvl="0" indent="-812800" algn="l" defTabSz="914400" rtl="0" eaLnBrk="1" fontAlgn="base" latinLnBrk="0" hangingPunct="1">
              <a:lnSpc>
                <a:spcPct val="80000"/>
              </a:lnSpc>
              <a:spcBef>
                <a:spcPct val="20000"/>
              </a:spcBef>
              <a:spcAft>
                <a:spcPct val="0"/>
              </a:spcAft>
              <a:buClrTx/>
              <a:buSzTx/>
              <a:buFontTx/>
              <a:buNone/>
              <a:tabLst/>
              <a:defRPr/>
            </a:pPr>
            <a:endParaRPr kumimoji="0" lang="zh-CN" altLang="en-US"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endParaRP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#include &lt;</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stdio.h</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&gt;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Input(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a[10],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printf</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("Input %d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&lt;n;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scanf</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("%d",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void Sort(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n)</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j,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tmp</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=0;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&lt;n-1;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 j=0; j&lt;n-i-1;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j++</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 a[j]&gt;a[j+1]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tmp</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=a[j], a[j]=a[j+1], a[j+1]=</a:t>
            </a:r>
            <a:r>
              <a:rPr kumimoji="0" lang="en-US" altLang="zh-CN" sz="20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tmp</a:t>
            </a: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
        <p:nvSpPr>
          <p:cNvPr id="19" name="Rectangle 3"/>
          <p:cNvSpPr>
            <a:spLocks noChangeArrowheads="1"/>
          </p:cNvSpPr>
          <p:nvPr/>
        </p:nvSpPr>
        <p:spPr bwMode="auto">
          <a:xfrm>
            <a:off x="7058170" y="1636424"/>
            <a:ext cx="4392612" cy="4221162"/>
          </a:xfrm>
          <a:prstGeom prst="rect">
            <a:avLst/>
          </a:prstGeom>
          <a:solidFill>
            <a:srgbClr val="BBE0E3"/>
          </a:solidFill>
          <a:ln w="9525" algn="ctr">
            <a:solidFill>
              <a:srgbClr val="000000"/>
            </a:solidFill>
            <a:miter lim="800000"/>
            <a:headEnd/>
            <a:tailEnd/>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void Print( int *a, int 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int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i</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printf</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("The sorted number is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for(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i</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=0;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i</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&lt;n;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i</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printf</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%d ", a[</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i</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printf</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("\n");</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void main( void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int a[10], SIZE=10;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Input(</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a,SIZE</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Sort(</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a,SIZE</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    Print(</a:t>
            </a:r>
            <a:r>
              <a:rPr kumimoji="0" lang="en-US" altLang="zh-CN" sz="1800" b="1" i="0" u="none" strike="noStrike" kern="0" cap="none" spc="0" normalizeH="0" baseline="0" noProof="0" dirty="0" err="1">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a,SIZE</a:t>
            </a: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charset="0"/>
                <a:ea typeface="楷体_GB2312" pitchFamily="49" charset="-122"/>
                <a:sym typeface="Wingdings 2" pitchFamily="18" charset="2"/>
              </a:rPr>
              <a:t>}</a:t>
            </a:r>
          </a:p>
        </p:txBody>
      </p:sp>
    </p:spTree>
    <p:extLst>
      <p:ext uri="{BB962C8B-B14F-4D97-AF65-F5344CB8AC3E}">
        <p14:creationId xmlns:p14="http://schemas.microsoft.com/office/powerpoint/2010/main" val="32239846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83466" y="678007"/>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600" kern="0">
                <a:latin typeface="黑体" pitchFamily="2" charset="-122"/>
                <a:ea typeface="黑体" pitchFamily="2" charset="-122"/>
              </a:rPr>
              <a:t>6</a:t>
            </a:r>
            <a:r>
              <a:rPr lang="en-US" altLang="en-US" sz="3600" kern="0">
                <a:latin typeface="黑体" pitchFamily="2" charset="-122"/>
                <a:ea typeface="黑体" pitchFamily="2" charset="-122"/>
              </a:rPr>
              <a:t>.</a:t>
            </a:r>
            <a:r>
              <a:rPr lang="en-US" altLang="zh-CN" sz="3600" kern="0">
                <a:latin typeface="黑体" pitchFamily="2" charset="-122"/>
                <a:ea typeface="黑体" pitchFamily="2" charset="-122"/>
              </a:rPr>
              <a:t>9.</a:t>
            </a:r>
            <a:r>
              <a:rPr lang="en-US" altLang="en-US" sz="3600" kern="0">
                <a:latin typeface="黑体" pitchFamily="2" charset="-122"/>
                <a:ea typeface="黑体" pitchFamily="2" charset="-122"/>
              </a:rPr>
              <a:t>2  宏定义</a:t>
            </a:r>
            <a:r>
              <a:rPr lang="en-US" altLang="en-US" sz="3600" kern="0">
                <a:latin typeface="Arial Black"/>
                <a:ea typeface="黑体" pitchFamily="2" charset="-122"/>
              </a:rPr>
              <a:t>—</a:t>
            </a:r>
            <a:r>
              <a:rPr lang="en-US" altLang="en-US" sz="3600" kern="0">
                <a:latin typeface="黑体" pitchFamily="2" charset="-122"/>
                <a:ea typeface="黑体" pitchFamily="2" charset="-122"/>
              </a:rPr>
              <a:t>字符替换</a:t>
            </a:r>
            <a:endParaRPr lang="zh-CN" altLang="en-US" sz="3600" kern="0">
              <a:latin typeface="黑体" pitchFamily="2" charset="-122"/>
              <a:ea typeface="黑体" pitchFamily="2" charset="-122"/>
            </a:endParaRPr>
          </a:p>
        </p:txBody>
      </p:sp>
      <p:sp>
        <p:nvSpPr>
          <p:cNvPr id="3" name="Rectangle 3"/>
          <p:cNvSpPr>
            <a:spLocks noChangeArrowheads="1"/>
          </p:cNvSpPr>
          <p:nvPr/>
        </p:nvSpPr>
        <p:spPr bwMode="auto">
          <a:xfrm>
            <a:off x="485054" y="1605107"/>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a:solidFill>
                  <a:srgbClr val="000000"/>
                </a:solidFill>
                <a:latin typeface="Times New Roman" panose="02020603050405020304" pitchFamily="18" charset="0"/>
              </a:rPr>
              <a:t>一、不带参数的宏定义</a:t>
            </a:r>
          </a:p>
        </p:txBody>
      </p:sp>
      <p:sp>
        <p:nvSpPr>
          <p:cNvPr id="4" name="Text Box 4"/>
          <p:cNvSpPr txBox="1">
            <a:spLocks noChangeArrowheads="1"/>
          </p:cNvSpPr>
          <p:nvPr/>
        </p:nvSpPr>
        <p:spPr bwMode="auto">
          <a:xfrm>
            <a:off x="1414174" y="3751407"/>
            <a:ext cx="1005738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作用：用指定标识符（宏名）代表程序中的字符串（宏内容）</a:t>
            </a: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宏替换</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宏展开</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：预编译时</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用宏内容替换宏名</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字符替换，不作语法检查</a:t>
            </a: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注：</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 </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引号中的宏名不予置换</a:t>
            </a: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 </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宏定义常引用括号（）以保证替换的正确进行</a:t>
            </a: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3. </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宏名习惯上大写，并</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可引用已定义的宏名</a:t>
            </a:r>
          </a:p>
        </p:txBody>
      </p:sp>
      <p:sp>
        <p:nvSpPr>
          <p:cNvPr id="5" name="Text Box 5"/>
          <p:cNvSpPr txBox="1">
            <a:spLocks noChangeArrowheads="1"/>
          </p:cNvSpPr>
          <p:nvPr/>
        </p:nvSpPr>
        <p:spPr bwMode="auto">
          <a:xfrm>
            <a:off x="3333029" y="3094182"/>
            <a:ext cx="1219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3000">
                <a:solidFill>
                  <a:srgbClr val="000000"/>
                </a:solidFill>
                <a:latin typeface="Times New Roman" panose="02020603050405020304" pitchFamily="18" charset="0"/>
              </a:rPr>
              <a:t>宏名</a:t>
            </a:r>
          </a:p>
        </p:txBody>
      </p:sp>
      <p:sp>
        <p:nvSpPr>
          <p:cNvPr id="6" name="Text Box 6"/>
          <p:cNvSpPr txBox="1">
            <a:spLocks noChangeArrowheads="1"/>
          </p:cNvSpPr>
          <p:nvPr/>
        </p:nvSpPr>
        <p:spPr bwMode="auto">
          <a:xfrm>
            <a:off x="4780829" y="3094182"/>
            <a:ext cx="1524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3000">
                <a:solidFill>
                  <a:srgbClr val="000000"/>
                </a:solidFill>
                <a:latin typeface="Times New Roman" panose="02020603050405020304" pitchFamily="18" charset="0"/>
              </a:rPr>
              <a:t>宏内容</a:t>
            </a:r>
          </a:p>
        </p:txBody>
      </p:sp>
      <p:sp>
        <p:nvSpPr>
          <p:cNvPr id="7" name="Line 7"/>
          <p:cNvSpPr>
            <a:spLocks noChangeShapeType="1"/>
          </p:cNvSpPr>
          <p:nvPr/>
        </p:nvSpPr>
        <p:spPr bwMode="auto">
          <a:xfrm flipV="1">
            <a:off x="3866429" y="2636982"/>
            <a:ext cx="0" cy="53340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 name="Line 8"/>
          <p:cNvSpPr>
            <a:spLocks noChangeShapeType="1"/>
          </p:cNvSpPr>
          <p:nvPr/>
        </p:nvSpPr>
        <p:spPr bwMode="auto">
          <a:xfrm flipV="1">
            <a:off x="5466629" y="2636982"/>
            <a:ext cx="0" cy="53340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 name="Oval 9"/>
          <p:cNvSpPr>
            <a:spLocks noChangeArrowheads="1"/>
          </p:cNvSpPr>
          <p:nvPr/>
        </p:nvSpPr>
        <p:spPr bwMode="auto">
          <a:xfrm>
            <a:off x="5884141" y="2302020"/>
            <a:ext cx="533400" cy="4572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endParaRPr lang="zh-CN" altLang="en-US" sz="1800">
              <a:solidFill>
                <a:srgbClr val="000000"/>
              </a:solidFill>
              <a:ea typeface="楷体_GB2312" pitchFamily="49" charset="-122"/>
            </a:endParaRPr>
          </a:p>
        </p:txBody>
      </p:sp>
      <p:sp>
        <p:nvSpPr>
          <p:cNvPr id="10" name="AutoShape 10"/>
          <p:cNvSpPr>
            <a:spLocks noChangeArrowheads="1"/>
          </p:cNvSpPr>
          <p:nvPr/>
        </p:nvSpPr>
        <p:spPr bwMode="auto">
          <a:xfrm>
            <a:off x="6458816" y="2765570"/>
            <a:ext cx="1223963" cy="612775"/>
          </a:xfrm>
          <a:prstGeom prst="cloudCallout">
            <a:avLst>
              <a:gd name="adj1" fmla="val -73995"/>
              <a:gd name="adj2" fmla="val -93264"/>
            </a:avLst>
          </a:prstGeom>
          <a:solidFill>
            <a:srgbClr val="33CCCC"/>
          </a:solidFill>
          <a:ln w="38100">
            <a:solidFill>
              <a:srgbClr val="FF0000"/>
            </a:solidFill>
            <a:round/>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400">
                <a:solidFill>
                  <a:srgbClr val="FFFFFF"/>
                </a:solidFill>
                <a:latin typeface="Times New Roman" panose="02020603050405020304" pitchFamily="18" charset="0"/>
              </a:rPr>
              <a:t>无；</a:t>
            </a:r>
          </a:p>
        </p:txBody>
      </p:sp>
      <p:sp>
        <p:nvSpPr>
          <p:cNvPr id="11" name="Text Box 11"/>
          <p:cNvSpPr txBox="1">
            <a:spLocks noChangeArrowheads="1"/>
          </p:cNvSpPr>
          <p:nvPr/>
        </p:nvSpPr>
        <p:spPr bwMode="auto">
          <a:xfrm>
            <a:off x="818429" y="2216295"/>
            <a:ext cx="5638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3000">
                <a:solidFill>
                  <a:srgbClr val="000000"/>
                </a:solidFill>
                <a:latin typeface="楷体_GB2312" pitchFamily="49" charset="-122"/>
                <a:ea typeface="楷体_GB2312" pitchFamily="49" charset="-122"/>
              </a:rPr>
              <a:t>   #define  </a:t>
            </a:r>
            <a:r>
              <a:rPr kumimoji="1" lang="zh-CN" altLang="en-US" sz="3000">
                <a:solidFill>
                  <a:srgbClr val="000000"/>
                </a:solidFill>
                <a:latin typeface="楷体_GB2312" pitchFamily="49" charset="-122"/>
                <a:ea typeface="楷体_GB2312" pitchFamily="49" charset="-122"/>
              </a:rPr>
              <a:t>标识符  字符串</a:t>
            </a:r>
          </a:p>
        </p:txBody>
      </p:sp>
    </p:spTree>
    <p:extLst>
      <p:ext uri="{BB962C8B-B14F-4D97-AF65-F5344CB8AC3E}">
        <p14:creationId xmlns:p14="http://schemas.microsoft.com/office/powerpoint/2010/main" val="3883773732"/>
      </p:ext>
    </p:extLst>
  </p:cSld>
  <p:clrMapOvr>
    <a:masterClrMapping/>
  </p:clrMapOvr>
  <p:transition>
    <p:random/>
    <p:sndAc>
      <p:stSnd>
        <p:snd r:embed="rId2" name="CAMERA.WAV"/>
      </p:stSnd>
    </p:sndAc>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55650" y="1341438"/>
            <a:ext cx="601345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#define  PI  3.1415926</a:t>
            </a:r>
          </a:p>
          <a:p>
            <a:pPr marL="0" marR="0" lvl="0" indent="0" defTabSz="914400" eaLnBrk="1" fontAlgn="base" latinLnBrk="0" hangingPunct="1">
              <a:lnSpc>
                <a:spcPct val="110000"/>
              </a:lnSpc>
              <a:spcBef>
                <a:spcPct val="2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#define  R  3+2</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 main()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10000"/>
              </a:lnSpc>
              <a:spcBef>
                <a:spcPct val="2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8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printf</a:t>
            </a: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(“PI*R*R=%f\</a:t>
            </a:r>
            <a:r>
              <a:rPr kumimoji="1" lang="en-US" altLang="zh-CN" sz="28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n”,PI</a:t>
            </a: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*R*R);</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10000"/>
              </a:lnSpc>
              <a:spcBef>
                <a:spcPct val="20000"/>
              </a:spcBef>
              <a:spcAft>
                <a:spcPct val="0"/>
              </a:spcAft>
              <a:buClrTx/>
              <a:buSzTx/>
              <a:buFontTx/>
              <a:buNone/>
              <a:tabLst/>
              <a:defRPr/>
            </a:pPr>
            <a:r>
              <a:rPr kumimoji="1"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宏展开：</a:t>
            </a:r>
            <a:r>
              <a:rPr kumimoji="1" lang="en-US" altLang="zh-CN" sz="28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printf</a:t>
            </a: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(“PI*R*R=%f\n”,</a:t>
            </a:r>
          </a:p>
          <a:p>
            <a:pPr marL="0" marR="0" lvl="0" indent="0" defTabSz="914400" eaLnBrk="1" fontAlgn="base" latinLnBrk="0" hangingPunct="1">
              <a:lnSpc>
                <a:spcPct val="110000"/>
              </a:lnSpc>
              <a:spcBef>
                <a:spcPct val="2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3.1415926*3+2*3+2);</a:t>
            </a:r>
          </a:p>
          <a:p>
            <a:pPr marL="0" marR="0" lvl="0" indent="0" defTabSz="914400" eaLnBrk="1" fontAlgn="base" latinLnBrk="0" hangingPunct="1">
              <a:lnSpc>
                <a:spcPct val="110000"/>
              </a:lnSpc>
              <a:spcBef>
                <a:spcPct val="20000"/>
              </a:spcBef>
              <a:spcAft>
                <a:spcPct val="0"/>
              </a:spcAft>
              <a:buClrTx/>
              <a:buSzTx/>
              <a:buFontTx/>
              <a:buNone/>
              <a:tabLst/>
              <a:defRPr/>
            </a:pPr>
            <a:endParaRPr kumimoji="1"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p:txBody>
      </p:sp>
      <p:sp>
        <p:nvSpPr>
          <p:cNvPr id="3" name="AutoShape 3"/>
          <p:cNvSpPr>
            <a:spLocks noChangeArrowheads="1"/>
          </p:cNvSpPr>
          <p:nvPr/>
        </p:nvSpPr>
        <p:spPr bwMode="auto">
          <a:xfrm>
            <a:off x="2771775" y="5553075"/>
            <a:ext cx="2952750" cy="720725"/>
          </a:xfrm>
          <a:prstGeom prst="cloudCallout">
            <a:avLst>
              <a:gd name="adj1" fmla="val 52958"/>
              <a:gd name="adj2" fmla="val -106167"/>
            </a:avLst>
          </a:prstGeom>
          <a:solidFill>
            <a:srgbClr val="33CCCC"/>
          </a:solidFill>
          <a:ln w="38100">
            <a:solidFill>
              <a:srgbClr val="333399"/>
            </a:solidFill>
            <a:round/>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*(3+2)*(3+2)</a:t>
            </a:r>
          </a:p>
        </p:txBody>
      </p:sp>
      <p:sp>
        <p:nvSpPr>
          <p:cNvPr id="4" name="AutoShape 4"/>
          <p:cNvSpPr>
            <a:spLocks noChangeArrowheads="1"/>
          </p:cNvSpPr>
          <p:nvPr/>
        </p:nvSpPr>
        <p:spPr bwMode="auto">
          <a:xfrm>
            <a:off x="4500563" y="2241550"/>
            <a:ext cx="1800225" cy="682625"/>
          </a:xfrm>
          <a:prstGeom prst="cloudCallout">
            <a:avLst>
              <a:gd name="adj1" fmla="val -81745"/>
              <a:gd name="adj2" fmla="val -61162"/>
            </a:avLst>
          </a:prstGeom>
          <a:solidFill>
            <a:srgbClr val="33CCCC"/>
          </a:solidFill>
          <a:ln w="38100">
            <a:solidFill>
              <a:srgbClr val="333399"/>
            </a:solidFill>
            <a:round/>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R (3+2)</a:t>
            </a:r>
          </a:p>
        </p:txBody>
      </p:sp>
      <p:sp>
        <p:nvSpPr>
          <p:cNvPr id="5" name="AutoShape 5"/>
          <p:cNvSpPr>
            <a:spLocks noChangeArrowheads="1"/>
          </p:cNvSpPr>
          <p:nvPr/>
        </p:nvSpPr>
        <p:spPr bwMode="auto">
          <a:xfrm>
            <a:off x="7669214" y="2197533"/>
            <a:ext cx="2376487" cy="1189038"/>
          </a:xfrm>
          <a:prstGeom prst="wedgeRectCallout">
            <a:avLst>
              <a:gd name="adj1" fmla="val -87944"/>
              <a:gd name="adj2" fmla="val 168824"/>
            </a:avLst>
          </a:prstGeom>
          <a:solidFill>
            <a:srgbClr val="00FFFF"/>
          </a:solidFill>
          <a:ln w="38100">
            <a:solidFill>
              <a:srgbClr val="333399"/>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注意替换时不求值，只是字符串的原样替换</a:t>
            </a:r>
          </a:p>
        </p:txBody>
      </p:sp>
    </p:spTree>
    <p:extLst>
      <p:ext uri="{BB962C8B-B14F-4D97-AF65-F5344CB8AC3E}">
        <p14:creationId xmlns:p14="http://schemas.microsoft.com/office/powerpoint/2010/main" val="1480699435"/>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576263" y="1196975"/>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800">
                <a:solidFill>
                  <a:srgbClr val="000000"/>
                </a:solidFill>
                <a:latin typeface="Times New Roman" panose="02020603050405020304" pitchFamily="18" charset="0"/>
              </a:rPr>
              <a:t>二、带参数的宏定义</a:t>
            </a:r>
          </a:p>
        </p:txBody>
      </p:sp>
      <p:sp>
        <p:nvSpPr>
          <p:cNvPr id="14" name="Text Box 3"/>
          <p:cNvSpPr txBox="1">
            <a:spLocks noChangeArrowheads="1"/>
          </p:cNvSpPr>
          <p:nvPr/>
        </p:nvSpPr>
        <p:spPr bwMode="auto">
          <a:xfrm>
            <a:off x="1116013" y="1808163"/>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2400">
                <a:solidFill>
                  <a:srgbClr val="000000"/>
                </a:solidFill>
                <a:latin typeface="楷体_GB2312" pitchFamily="49" charset="-122"/>
                <a:ea typeface="楷体_GB2312" pitchFamily="49" charset="-122"/>
              </a:rPr>
              <a:t> #define  </a:t>
            </a:r>
            <a:r>
              <a:rPr kumimoji="1" lang="zh-CN" altLang="en-US" sz="2400">
                <a:solidFill>
                  <a:srgbClr val="000000"/>
                </a:solidFill>
                <a:latin typeface="楷体_GB2312" pitchFamily="49" charset="-122"/>
                <a:ea typeface="楷体_GB2312" pitchFamily="49" charset="-122"/>
              </a:rPr>
              <a:t>宏名</a:t>
            </a:r>
            <a:r>
              <a:rPr kumimoji="1" lang="en-US" altLang="zh-CN" sz="2400">
                <a:solidFill>
                  <a:srgbClr val="000000"/>
                </a:solidFill>
                <a:latin typeface="楷体_GB2312" pitchFamily="49" charset="-122"/>
                <a:ea typeface="楷体_GB2312" pitchFamily="49" charset="-122"/>
              </a:rPr>
              <a:t>(</a:t>
            </a:r>
            <a:r>
              <a:rPr kumimoji="1" lang="zh-CN" altLang="en-US" sz="2400">
                <a:solidFill>
                  <a:srgbClr val="000000"/>
                </a:solidFill>
                <a:latin typeface="楷体_GB2312" pitchFamily="49" charset="-122"/>
                <a:ea typeface="楷体_GB2312" pitchFamily="49" charset="-122"/>
              </a:rPr>
              <a:t>形参列表</a:t>
            </a:r>
            <a:r>
              <a:rPr kumimoji="1" lang="en-US" altLang="zh-CN" sz="2400">
                <a:solidFill>
                  <a:srgbClr val="000000"/>
                </a:solidFill>
                <a:latin typeface="楷体_GB2312" pitchFamily="49" charset="-122"/>
                <a:ea typeface="楷体_GB2312" pitchFamily="49" charset="-122"/>
              </a:rPr>
              <a:t>)  </a:t>
            </a:r>
            <a:r>
              <a:rPr kumimoji="1" lang="zh-CN" altLang="en-US" sz="2400">
                <a:solidFill>
                  <a:srgbClr val="000000"/>
                </a:solidFill>
                <a:latin typeface="楷体_GB2312" pitchFamily="49" charset="-122"/>
                <a:ea typeface="楷体_GB2312" pitchFamily="49" charset="-122"/>
              </a:rPr>
              <a:t>字符串</a:t>
            </a:r>
          </a:p>
        </p:txBody>
      </p:sp>
      <p:sp>
        <p:nvSpPr>
          <p:cNvPr id="15" name="Text Box 4"/>
          <p:cNvSpPr txBox="1">
            <a:spLocks noChangeArrowheads="1"/>
          </p:cNvSpPr>
          <p:nvPr/>
        </p:nvSpPr>
        <p:spPr bwMode="auto">
          <a:xfrm>
            <a:off x="647700" y="2276475"/>
            <a:ext cx="7721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2400">
                <a:solidFill>
                  <a:srgbClr val="000000"/>
                </a:solidFill>
                <a:latin typeface="Times New Roman" panose="02020603050405020304" pitchFamily="18" charset="0"/>
              </a:rPr>
              <a:t>宏展开：形参用实参换，其它字符保留</a:t>
            </a:r>
          </a:p>
          <a:p>
            <a:pPr defTabSz="914400" fontAlgn="base">
              <a:spcBef>
                <a:spcPct val="50000"/>
              </a:spcBef>
              <a:spcAft>
                <a:spcPct val="0"/>
              </a:spcAft>
              <a:buFontTx/>
              <a:buNone/>
            </a:pPr>
            <a:r>
              <a:rPr kumimoji="1" lang="zh-CN" altLang="en-US" sz="2400">
                <a:solidFill>
                  <a:srgbClr val="000000"/>
                </a:solidFill>
                <a:latin typeface="Times New Roman" panose="02020603050405020304" pitchFamily="18" charset="0"/>
              </a:rPr>
              <a:t>说明：宏体及各形参外一般应加括号（）</a:t>
            </a:r>
          </a:p>
        </p:txBody>
      </p:sp>
      <p:sp>
        <p:nvSpPr>
          <p:cNvPr id="16" name="AutoShape 5"/>
          <p:cNvSpPr>
            <a:spLocks noChangeArrowheads="1"/>
          </p:cNvSpPr>
          <p:nvPr/>
        </p:nvSpPr>
        <p:spPr bwMode="auto">
          <a:xfrm>
            <a:off x="5003800" y="1016000"/>
            <a:ext cx="2027238" cy="561975"/>
          </a:xfrm>
          <a:prstGeom prst="wedgeEllipseCallout">
            <a:avLst>
              <a:gd name="adj1" fmla="val -121181"/>
              <a:gd name="adj2" fmla="val 99718"/>
            </a:avLst>
          </a:prstGeom>
          <a:noFill/>
          <a:ln w="38100" cap="sq">
            <a:solidFill>
              <a:srgbClr val="00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000">
                <a:solidFill>
                  <a:srgbClr val="000000"/>
                </a:solidFill>
                <a:latin typeface="Times New Roman" panose="02020603050405020304" pitchFamily="18" charset="0"/>
              </a:rPr>
              <a:t>不能加空格</a:t>
            </a:r>
          </a:p>
        </p:txBody>
      </p:sp>
      <p:sp>
        <p:nvSpPr>
          <p:cNvPr id="17" name="Rectangle 6"/>
          <p:cNvSpPr>
            <a:spLocks noChangeArrowheads="1"/>
          </p:cNvSpPr>
          <p:nvPr/>
        </p:nvSpPr>
        <p:spPr bwMode="auto">
          <a:xfrm>
            <a:off x="539749" y="3500438"/>
            <a:ext cx="7336559" cy="2431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#define  SQUARE (x)  x*x  </a:t>
            </a:r>
          </a:p>
          <a:p>
            <a:pPr marL="0" marR="0" lvl="0" indent="0" algn="just" defTabSz="914400" eaLnBrk="1" fontAlgn="base" latinLnBrk="0" hangingPunct="1">
              <a:lnSpc>
                <a:spcPct val="6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void main()</a:t>
            </a:r>
          </a:p>
          <a:p>
            <a:pPr marL="0" marR="0" lvl="0" indent="0" algn="just" defTabSz="914400" eaLnBrk="1" fontAlgn="base" latinLnBrk="0" hangingPunct="1">
              <a:lnSpc>
                <a:spcPct val="6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algn="just" defTabSz="914400" eaLnBrk="1" fontAlgn="base" latinLnBrk="0" hangingPunct="1">
              <a:lnSpc>
                <a:spcPct val="6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int</a:t>
            </a: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a=2, b=3, c;</a:t>
            </a:r>
          </a:p>
          <a:p>
            <a:pPr algn="just" defTabSz="914400" fontAlgn="base">
              <a:lnSpc>
                <a:spcPct val="60000"/>
              </a:lnSpc>
              <a:spcBef>
                <a:spcPct val="50000"/>
              </a:spcBef>
              <a:spcAft>
                <a:spcPct val="0"/>
              </a:spcAft>
              <a:buNone/>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c=SQUARE (</a:t>
            </a:r>
            <a:r>
              <a:rPr kumimoji="1"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a+b</a:t>
            </a:r>
            <a:r>
              <a:rPr kumimoji="1" lang="en-US" altLang="zh-CN" sz="2000" kern="0" dirty="0">
                <a:solidFill>
                  <a:srgbClr val="000000"/>
                </a:solidFill>
                <a:latin typeface="Times New Roman" panose="02020603050405020304" pitchFamily="18" charset="0"/>
              </a:rPr>
              <a:t>)/SQUARE(a+1);              //PF(</a:t>
            </a:r>
            <a:r>
              <a:rPr kumimoji="1" lang="en-US" altLang="zh-CN" sz="2000" kern="0" dirty="0" err="1">
                <a:solidFill>
                  <a:srgbClr val="000000"/>
                </a:solidFill>
                <a:latin typeface="Times New Roman" panose="02020603050405020304" pitchFamily="18" charset="0"/>
              </a:rPr>
              <a:t>a+b</a:t>
            </a:r>
            <a:r>
              <a:rPr kumimoji="1" lang="en-US" altLang="zh-CN" sz="2000" kern="0" dirty="0">
                <a:solidFill>
                  <a:srgbClr val="000000"/>
                </a:solidFill>
                <a:latin typeface="Times New Roman" panose="02020603050405020304" pitchFamily="18" charset="0"/>
              </a:rPr>
              <a:t>)/</a:t>
            </a: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PF(a+1);</a:t>
            </a:r>
          </a:p>
          <a:p>
            <a:pPr marL="0" marR="0" lvl="0" indent="0" algn="just" defTabSz="914400" eaLnBrk="1" fontAlgn="base" latinLnBrk="0" hangingPunct="1">
              <a:lnSpc>
                <a:spcPct val="6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printf</a:t>
            </a: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r>
              <a:rPr kumimoji="1" lang="en-US" altLang="zh-CN" sz="2000" b="1"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nc</a:t>
            </a: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=%d ",c);</a:t>
            </a:r>
          </a:p>
          <a:p>
            <a:pPr marL="0" marR="0" lvl="0" indent="0" algn="just" defTabSz="914400" eaLnBrk="1" fontAlgn="base" latinLnBrk="0" hangingPunct="1">
              <a:lnSpc>
                <a:spcPct val="6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18" name="Rectangle 7"/>
          <p:cNvSpPr>
            <a:spLocks noChangeArrowheads="1"/>
          </p:cNvSpPr>
          <p:nvPr/>
        </p:nvSpPr>
        <p:spPr bwMode="auto">
          <a:xfrm>
            <a:off x="4859338" y="3463925"/>
            <a:ext cx="3262312"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c=a+b*a+b/a+1*a+1</a:t>
            </a:r>
            <a:r>
              <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p>
        </p:txBody>
      </p:sp>
      <p:sp>
        <p:nvSpPr>
          <p:cNvPr id="19" name="Line 8"/>
          <p:cNvSpPr>
            <a:spLocks noChangeShapeType="1"/>
          </p:cNvSpPr>
          <p:nvPr/>
        </p:nvSpPr>
        <p:spPr bwMode="auto">
          <a:xfrm>
            <a:off x="4248150" y="3644900"/>
            <a:ext cx="539750" cy="0"/>
          </a:xfrm>
          <a:prstGeom prst="line">
            <a:avLst/>
          </a:prstGeom>
          <a:noFill/>
          <a:ln w="7620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0" name="Rectangle 9"/>
          <p:cNvSpPr>
            <a:spLocks noChangeArrowheads="1"/>
          </p:cNvSpPr>
          <p:nvPr/>
        </p:nvSpPr>
        <p:spPr bwMode="auto">
          <a:xfrm>
            <a:off x="4824413" y="3463925"/>
            <a:ext cx="4075112"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pt-BR"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c=(a+b)*(a+b)/(a+1)*(a+1)；</a:t>
            </a:r>
            <a:endPar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p:txBody>
      </p:sp>
      <p:sp>
        <p:nvSpPr>
          <p:cNvPr id="21" name="Rectangle 10"/>
          <p:cNvSpPr>
            <a:spLocks noChangeArrowheads="1"/>
          </p:cNvSpPr>
          <p:nvPr/>
        </p:nvSpPr>
        <p:spPr bwMode="auto">
          <a:xfrm>
            <a:off x="2987675" y="3440113"/>
            <a:ext cx="1049338"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(x)*(x)</a:t>
            </a:r>
          </a:p>
        </p:txBody>
      </p:sp>
      <p:sp>
        <p:nvSpPr>
          <p:cNvPr id="22" name="Rectangle 11"/>
          <p:cNvSpPr>
            <a:spLocks noChangeArrowheads="1"/>
          </p:cNvSpPr>
          <p:nvPr/>
        </p:nvSpPr>
        <p:spPr bwMode="auto">
          <a:xfrm>
            <a:off x="4464050" y="3465513"/>
            <a:ext cx="4481513"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pt-BR"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c=((a+b)*(a+b))/((a+1)*(a+1))；</a:t>
            </a:r>
            <a:endPar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p:txBody>
      </p:sp>
      <p:sp>
        <p:nvSpPr>
          <p:cNvPr id="23" name="Rectangle 12"/>
          <p:cNvSpPr>
            <a:spLocks noChangeArrowheads="1"/>
          </p:cNvSpPr>
          <p:nvPr/>
        </p:nvSpPr>
        <p:spPr bwMode="auto">
          <a:xfrm>
            <a:off x="3024188" y="3429000"/>
            <a:ext cx="1252537"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((x)*(x))</a:t>
            </a:r>
            <a:endPar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endParaRPr>
          </a:p>
        </p:txBody>
      </p:sp>
    </p:spTree>
    <p:extLst>
      <p:ext uri="{BB962C8B-B14F-4D97-AF65-F5344CB8AC3E}">
        <p14:creationId xmlns:p14="http://schemas.microsoft.com/office/powerpoint/2010/main" val="89155184"/>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9" presetID="23" presetClass="entr" presetSubtype="1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par>
                                <p:cTn id="19" presetID="23" presetClass="entr" presetSubtype="16"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26654" y="1778000"/>
            <a:ext cx="5237163" cy="3416300"/>
          </a:xfrm>
          <a:prstGeom prst="rect">
            <a:avLst/>
          </a:prstGeom>
          <a:solidFill>
            <a:srgbClr val="FFFFFF"/>
          </a:solidFill>
          <a:ln w="38100" cap="sq">
            <a:solidFill>
              <a:srgbClr val="009900"/>
            </a:solidFill>
            <a:miter lim="800000"/>
            <a:headEnd type="none" w="sm" len="sm"/>
            <a:tailEnd type="none" w="sm" len="sm"/>
          </a:ln>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FF"/>
                </a:solidFill>
                <a:effectLst/>
                <a:uLnTx/>
                <a:uFillTx/>
                <a:latin typeface="Arial" panose="020B0604020202020204" pitchFamily="34" charset="0"/>
                <a:ea typeface="隶书" panose="02010509060101010101" pitchFamily="49" charset="-122"/>
                <a:sym typeface="Wingdings 2" panose="05020102010507070707" pitchFamily="18" charset="2"/>
              </a:rPr>
              <a:t>#define  MAX(x,y)   (x)&gt;(y)?(x):(y)</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void main()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int  a,b,c,d,t;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t=MAX(a+b,c+d);</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宏展开：</a:t>
            </a:r>
            <a:r>
              <a:rPr kumimoji="1" lang="en-US" altLang="zh-CN" sz="2400" b="1" i="0" u="none" strike="noStrike" kern="0" cap="none" spc="0" normalizeH="0" baseline="0" noProof="0">
                <a:ln>
                  <a:noFill/>
                </a:ln>
                <a:solidFill>
                  <a:srgbClr val="FF3300"/>
                </a:solidFill>
                <a:effectLst/>
                <a:uLnTx/>
                <a:uFillTx/>
                <a:latin typeface="Arial" panose="020B0604020202020204" pitchFamily="34" charset="0"/>
                <a:ea typeface="隶书" panose="02010509060101010101" pitchFamily="49" charset="-122"/>
                <a:sym typeface="Wingdings 2" panose="05020102010507070707" pitchFamily="18" charset="2"/>
              </a:rPr>
              <a:t>t=(a+b)&gt;(c+d)?(a+b):(c+d);</a:t>
            </a:r>
            <a:endPar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endParaRPr>
          </a:p>
        </p:txBody>
      </p:sp>
      <p:sp>
        <p:nvSpPr>
          <p:cNvPr id="3" name="Text Box 3"/>
          <p:cNvSpPr txBox="1">
            <a:spLocks noChangeArrowheads="1"/>
          </p:cNvSpPr>
          <p:nvPr/>
        </p:nvSpPr>
        <p:spPr bwMode="auto">
          <a:xfrm>
            <a:off x="6241617" y="1778000"/>
            <a:ext cx="3154362" cy="3416300"/>
          </a:xfrm>
          <a:prstGeom prst="rect">
            <a:avLst/>
          </a:prstGeom>
          <a:solidFill>
            <a:srgbClr val="FFFFFF"/>
          </a:solidFill>
          <a:ln w="38100" cap="sq">
            <a:solidFill>
              <a:srgbClr val="009900"/>
            </a:solidFill>
            <a:miter lim="800000"/>
            <a:headEnd type="none" w="sm" len="sm"/>
            <a:tailEnd type="none" w="sm" len="sm"/>
          </a:ln>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FF"/>
                </a:solidFill>
                <a:effectLst/>
                <a:uLnTx/>
                <a:uFillTx/>
                <a:latin typeface="Arial" panose="020B0604020202020204" pitchFamily="34" charset="0"/>
                <a:ea typeface="隶书" panose="02010509060101010101" pitchFamily="49" charset="-122"/>
                <a:sym typeface="Wingdings 2" panose="05020102010507070707" pitchFamily="18" charset="2"/>
              </a:rPr>
              <a:t>int   max(int x,int y)</a:t>
            </a:r>
            <a:endPar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return(x&gt;y?x:y);</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void main()</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int a,b,c,d,t;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t=max(a+b,c+d);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Arial" panose="020B0604020202020204" pitchFamily="34" charset="0"/>
                <a:ea typeface="隶书" panose="02010509060101010101" pitchFamily="49" charset="-122"/>
                <a:sym typeface="Wingdings 2" panose="05020102010507070707" pitchFamily="18" charset="2"/>
              </a:rPr>
              <a:t>}</a:t>
            </a:r>
          </a:p>
        </p:txBody>
      </p:sp>
      <p:sp>
        <p:nvSpPr>
          <p:cNvPr id="4" name="Text Box 4"/>
          <p:cNvSpPr txBox="1">
            <a:spLocks noChangeArrowheads="1"/>
          </p:cNvSpPr>
          <p:nvPr/>
        </p:nvSpPr>
        <p:spPr bwMode="auto">
          <a:xfrm>
            <a:off x="898092" y="1125538"/>
            <a:ext cx="4929187" cy="457200"/>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例  用宏定义和函数实现同样的功能</a:t>
            </a:r>
          </a:p>
        </p:txBody>
      </p:sp>
    </p:spTree>
    <p:extLst>
      <p:ext uri="{BB962C8B-B14F-4D97-AF65-F5344CB8AC3E}">
        <p14:creationId xmlns:p14="http://schemas.microsoft.com/office/powerpoint/2010/main" val="1432840835"/>
      </p:ext>
    </p:extLst>
  </p:cSld>
  <p:clrMapOvr>
    <a:masterClrMapping/>
  </p:clrMapOvr>
  <p:transition>
    <p:random/>
    <p:sndAc>
      <p:stSnd>
        <p:snd r:embed="rId2" name="CAMERA.WAV"/>
      </p:stSnd>
    </p:sndAc>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93957" y="1818119"/>
            <a:ext cx="8182552" cy="4270953"/>
            <a:chOff x="684" y="864"/>
            <a:chExt cx="4725" cy="2256"/>
          </a:xfrm>
        </p:grpSpPr>
        <p:sp>
          <p:nvSpPr>
            <p:cNvPr id="3" name="Rectangle 3"/>
            <p:cNvSpPr>
              <a:spLocks noChangeArrowheads="1"/>
            </p:cNvSpPr>
            <p:nvPr/>
          </p:nvSpPr>
          <p:spPr bwMode="auto">
            <a:xfrm>
              <a:off x="2415" y="2820"/>
              <a:ext cx="11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endParaRPr lang="zh-CN" altLang="zh-CN" sz="2400">
                <a:solidFill>
                  <a:srgbClr val="000000"/>
                </a:solidFill>
                <a:latin typeface="宋体" panose="02010600030101010101" pitchFamily="2" charset="-122"/>
              </a:endParaRPr>
            </a:p>
          </p:txBody>
        </p:sp>
        <p:sp>
          <p:nvSpPr>
            <p:cNvPr id="4" name="Text Box 4"/>
            <p:cNvSpPr txBox="1">
              <a:spLocks noChangeArrowheads="1"/>
            </p:cNvSpPr>
            <p:nvPr/>
          </p:nvSpPr>
          <p:spPr bwMode="auto">
            <a:xfrm>
              <a:off x="1906" y="876"/>
              <a:ext cx="67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带参宏</a:t>
              </a:r>
            </a:p>
          </p:txBody>
        </p:sp>
        <p:sp>
          <p:nvSpPr>
            <p:cNvPr id="5" name="Text Box 5"/>
            <p:cNvSpPr txBox="1">
              <a:spLocks noChangeArrowheads="1"/>
            </p:cNvSpPr>
            <p:nvPr/>
          </p:nvSpPr>
          <p:spPr bwMode="auto">
            <a:xfrm>
              <a:off x="4110" y="876"/>
              <a:ext cx="4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函数</a:t>
              </a:r>
            </a:p>
          </p:txBody>
        </p:sp>
        <p:sp>
          <p:nvSpPr>
            <p:cNvPr id="6" name="Text Box 6"/>
            <p:cNvSpPr txBox="1">
              <a:spLocks noChangeArrowheads="1"/>
            </p:cNvSpPr>
            <p:nvPr/>
          </p:nvSpPr>
          <p:spPr bwMode="auto">
            <a:xfrm>
              <a:off x="707" y="1980"/>
              <a:ext cx="85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处理过程</a:t>
              </a:r>
            </a:p>
          </p:txBody>
        </p:sp>
        <p:sp>
          <p:nvSpPr>
            <p:cNvPr id="7" name="Text Box 7"/>
            <p:cNvSpPr txBox="1">
              <a:spLocks noChangeArrowheads="1"/>
            </p:cNvSpPr>
            <p:nvPr/>
          </p:nvSpPr>
          <p:spPr bwMode="auto">
            <a:xfrm>
              <a:off x="1752" y="1941"/>
              <a:ext cx="1421"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不分配内存</a:t>
              </a:r>
            </a:p>
            <a:p>
              <a:pP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简单的字符置换</a:t>
              </a:r>
            </a:p>
          </p:txBody>
        </p:sp>
        <p:sp>
          <p:nvSpPr>
            <p:cNvPr id="8" name="Text Box 8"/>
            <p:cNvSpPr txBox="1">
              <a:spLocks noChangeArrowheads="1"/>
            </p:cNvSpPr>
            <p:nvPr/>
          </p:nvSpPr>
          <p:spPr bwMode="auto">
            <a:xfrm>
              <a:off x="3240" y="1941"/>
              <a:ext cx="216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分配内存</a:t>
              </a:r>
              <a:r>
                <a:rPr kumimoji="1" lang="en-US" altLang="zh-CN" sz="2400">
                  <a:solidFill>
                    <a:srgbClr val="000000"/>
                  </a:solidFill>
                  <a:latin typeface="楷体_GB2312" pitchFamily="49" charset="-122"/>
                  <a:ea typeface="楷体_GB2312" pitchFamily="49" charset="-122"/>
                </a:rPr>
                <a:t>,</a:t>
              </a:r>
              <a:r>
                <a:rPr kumimoji="1" lang="zh-CN" altLang="en-US" sz="2400">
                  <a:solidFill>
                    <a:srgbClr val="000000"/>
                  </a:solidFill>
                  <a:latin typeface="楷体_GB2312" pitchFamily="49" charset="-122"/>
                  <a:ea typeface="楷体_GB2312" pitchFamily="49" charset="-122"/>
                </a:rPr>
                <a:t>值传递</a:t>
              </a:r>
              <a:r>
                <a:rPr kumimoji="1" lang="en-US" altLang="zh-CN" sz="2400">
                  <a:solidFill>
                    <a:srgbClr val="000000"/>
                  </a:solidFill>
                  <a:latin typeface="楷体_GB2312" pitchFamily="49" charset="-122"/>
                  <a:ea typeface="楷体_GB2312" pitchFamily="49" charset="-122"/>
                </a:rPr>
                <a:t>,</a:t>
              </a:r>
              <a:r>
                <a:rPr kumimoji="1" lang="zh-CN" altLang="en-US" sz="2400">
                  <a:solidFill>
                    <a:srgbClr val="000000"/>
                  </a:solidFill>
                  <a:latin typeface="楷体_GB2312" pitchFamily="49" charset="-122"/>
                  <a:ea typeface="楷体_GB2312" pitchFamily="49" charset="-122"/>
                </a:rPr>
                <a:t>返回值</a:t>
              </a:r>
            </a:p>
            <a:p>
              <a:pP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先求实参值</a:t>
              </a:r>
              <a:r>
                <a:rPr kumimoji="1" lang="en-US" altLang="zh-CN" sz="2400">
                  <a:solidFill>
                    <a:srgbClr val="000000"/>
                  </a:solidFill>
                  <a:latin typeface="楷体_GB2312" pitchFamily="49" charset="-122"/>
                  <a:ea typeface="楷体_GB2312" pitchFamily="49" charset="-122"/>
                </a:rPr>
                <a:t>,</a:t>
              </a:r>
              <a:r>
                <a:rPr kumimoji="1" lang="zh-CN" altLang="en-US" sz="2400">
                  <a:solidFill>
                    <a:srgbClr val="000000"/>
                  </a:solidFill>
                  <a:latin typeface="楷体_GB2312" pitchFamily="49" charset="-122"/>
                  <a:ea typeface="楷体_GB2312" pitchFamily="49" charset="-122"/>
                </a:rPr>
                <a:t>再代入形参</a:t>
              </a:r>
            </a:p>
          </p:txBody>
        </p:sp>
        <p:sp>
          <p:nvSpPr>
            <p:cNvPr id="9" name="Text Box 9"/>
            <p:cNvSpPr txBox="1">
              <a:spLocks noChangeArrowheads="1"/>
            </p:cNvSpPr>
            <p:nvPr/>
          </p:nvSpPr>
          <p:spPr bwMode="auto">
            <a:xfrm>
              <a:off x="684" y="1258"/>
              <a:ext cx="85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处理时间</a:t>
              </a:r>
            </a:p>
          </p:txBody>
        </p:sp>
        <p:sp>
          <p:nvSpPr>
            <p:cNvPr id="10" name="Text Box 10"/>
            <p:cNvSpPr txBox="1">
              <a:spLocks noChangeArrowheads="1"/>
            </p:cNvSpPr>
            <p:nvPr/>
          </p:nvSpPr>
          <p:spPr bwMode="auto">
            <a:xfrm>
              <a:off x="1761" y="1250"/>
              <a:ext cx="672"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编译时</a:t>
              </a:r>
            </a:p>
          </p:txBody>
        </p:sp>
        <p:sp>
          <p:nvSpPr>
            <p:cNvPr id="11" name="Text Box 11"/>
            <p:cNvSpPr txBox="1">
              <a:spLocks noChangeArrowheads="1"/>
            </p:cNvSpPr>
            <p:nvPr/>
          </p:nvSpPr>
          <p:spPr bwMode="auto">
            <a:xfrm>
              <a:off x="3255" y="1260"/>
              <a:ext cx="104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程序运行时</a:t>
              </a:r>
            </a:p>
          </p:txBody>
        </p:sp>
        <p:sp>
          <p:nvSpPr>
            <p:cNvPr id="12" name="Text Box 12"/>
            <p:cNvSpPr txBox="1">
              <a:spLocks noChangeArrowheads="1"/>
            </p:cNvSpPr>
            <p:nvPr/>
          </p:nvSpPr>
          <p:spPr bwMode="auto">
            <a:xfrm>
              <a:off x="707" y="1688"/>
              <a:ext cx="85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参数类型</a:t>
              </a:r>
            </a:p>
          </p:txBody>
        </p:sp>
        <p:sp>
          <p:nvSpPr>
            <p:cNvPr id="13" name="Text Box 13"/>
            <p:cNvSpPr txBox="1">
              <a:spLocks noChangeArrowheads="1"/>
            </p:cNvSpPr>
            <p:nvPr/>
          </p:nvSpPr>
          <p:spPr bwMode="auto">
            <a:xfrm>
              <a:off x="1766" y="1624"/>
              <a:ext cx="104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无类型问题</a:t>
              </a:r>
            </a:p>
          </p:txBody>
        </p:sp>
        <p:sp>
          <p:nvSpPr>
            <p:cNvPr id="14" name="Text Box 14"/>
            <p:cNvSpPr txBox="1">
              <a:spLocks noChangeArrowheads="1"/>
            </p:cNvSpPr>
            <p:nvPr/>
          </p:nvSpPr>
          <p:spPr bwMode="auto">
            <a:xfrm>
              <a:off x="3238" y="1644"/>
              <a:ext cx="170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定义实参</a:t>
              </a:r>
              <a:r>
                <a:rPr kumimoji="1" lang="en-US" altLang="zh-CN" sz="2400">
                  <a:solidFill>
                    <a:srgbClr val="000000"/>
                  </a:solidFill>
                  <a:latin typeface="楷体_GB2312" pitchFamily="49" charset="-122"/>
                  <a:ea typeface="楷体_GB2312" pitchFamily="49" charset="-122"/>
                </a:rPr>
                <a:t>,</a:t>
              </a:r>
              <a:r>
                <a:rPr kumimoji="1" lang="zh-CN" altLang="en-US" sz="2400">
                  <a:solidFill>
                    <a:srgbClr val="000000"/>
                  </a:solidFill>
                  <a:latin typeface="楷体_GB2312" pitchFamily="49" charset="-122"/>
                  <a:ea typeface="楷体_GB2312" pitchFamily="49" charset="-122"/>
                </a:rPr>
                <a:t>形参类型</a:t>
              </a:r>
            </a:p>
          </p:txBody>
        </p:sp>
        <p:sp>
          <p:nvSpPr>
            <p:cNvPr id="15" name="Text Box 15"/>
            <p:cNvSpPr txBox="1">
              <a:spLocks noChangeArrowheads="1"/>
            </p:cNvSpPr>
            <p:nvPr/>
          </p:nvSpPr>
          <p:spPr bwMode="auto">
            <a:xfrm>
              <a:off x="731" y="2460"/>
              <a:ext cx="85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程序长度</a:t>
              </a:r>
            </a:p>
          </p:txBody>
        </p:sp>
        <p:sp>
          <p:nvSpPr>
            <p:cNvPr id="16" name="Text Box 16"/>
            <p:cNvSpPr txBox="1">
              <a:spLocks noChangeArrowheads="1"/>
            </p:cNvSpPr>
            <p:nvPr/>
          </p:nvSpPr>
          <p:spPr bwMode="auto">
            <a:xfrm>
              <a:off x="1758" y="2419"/>
              <a:ext cx="4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变长</a:t>
              </a:r>
            </a:p>
          </p:txBody>
        </p:sp>
        <p:sp>
          <p:nvSpPr>
            <p:cNvPr id="17" name="Text Box 17"/>
            <p:cNvSpPr txBox="1">
              <a:spLocks noChangeArrowheads="1"/>
            </p:cNvSpPr>
            <p:nvPr/>
          </p:nvSpPr>
          <p:spPr bwMode="auto">
            <a:xfrm>
              <a:off x="3246" y="2412"/>
              <a:ext cx="4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不变</a:t>
              </a:r>
            </a:p>
          </p:txBody>
        </p:sp>
        <p:sp>
          <p:nvSpPr>
            <p:cNvPr id="18" name="Text Box 18"/>
            <p:cNvSpPr txBox="1">
              <a:spLocks noChangeArrowheads="1"/>
            </p:cNvSpPr>
            <p:nvPr/>
          </p:nvSpPr>
          <p:spPr bwMode="auto">
            <a:xfrm>
              <a:off x="707" y="2796"/>
              <a:ext cx="85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宋体" panose="02010600030101010101" pitchFamily="2" charset="-122"/>
                </a:rPr>
                <a:t>运行速度</a:t>
              </a:r>
            </a:p>
          </p:txBody>
        </p:sp>
        <p:sp>
          <p:nvSpPr>
            <p:cNvPr id="19" name="Text Box 19"/>
            <p:cNvSpPr txBox="1">
              <a:spLocks noChangeArrowheads="1"/>
            </p:cNvSpPr>
            <p:nvPr/>
          </p:nvSpPr>
          <p:spPr bwMode="auto">
            <a:xfrm>
              <a:off x="1696" y="2796"/>
              <a:ext cx="123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不占运行时间</a:t>
              </a:r>
            </a:p>
          </p:txBody>
        </p:sp>
        <p:sp>
          <p:nvSpPr>
            <p:cNvPr id="20" name="Text Box 20"/>
            <p:cNvSpPr txBox="1">
              <a:spLocks noChangeArrowheads="1"/>
            </p:cNvSpPr>
            <p:nvPr/>
          </p:nvSpPr>
          <p:spPr bwMode="auto">
            <a:xfrm>
              <a:off x="3261" y="2796"/>
              <a:ext cx="160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400">
                  <a:solidFill>
                    <a:srgbClr val="000000"/>
                  </a:solidFill>
                  <a:latin typeface="楷体_GB2312" pitchFamily="49" charset="-122"/>
                  <a:ea typeface="楷体_GB2312" pitchFamily="49" charset="-122"/>
                </a:rPr>
                <a:t>调用和返回占时间</a:t>
              </a:r>
            </a:p>
          </p:txBody>
        </p:sp>
        <p:sp>
          <p:nvSpPr>
            <p:cNvPr id="21" name="Line 21"/>
            <p:cNvSpPr>
              <a:spLocks noChangeShapeType="1"/>
            </p:cNvSpPr>
            <p:nvPr/>
          </p:nvSpPr>
          <p:spPr bwMode="auto">
            <a:xfrm>
              <a:off x="744" y="1225"/>
              <a:ext cx="4608" cy="0"/>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2" name="Rectangle 22"/>
            <p:cNvSpPr>
              <a:spLocks noChangeArrowheads="1"/>
            </p:cNvSpPr>
            <p:nvPr/>
          </p:nvSpPr>
          <p:spPr bwMode="auto">
            <a:xfrm>
              <a:off x="744" y="864"/>
              <a:ext cx="4608" cy="2256"/>
            </a:xfrm>
            <a:prstGeom prst="rect">
              <a:avLst/>
            </a:prstGeom>
            <a:noFill/>
            <a:ln w="38100" cap="sq">
              <a:solidFill>
                <a:srgbClr val="FFCC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endParaRPr lang="zh-CN" altLang="en-US" sz="1800">
                <a:solidFill>
                  <a:srgbClr val="000000"/>
                </a:solidFill>
                <a:ea typeface="楷体_GB2312" pitchFamily="49" charset="-122"/>
              </a:endParaRPr>
            </a:p>
          </p:txBody>
        </p:sp>
        <p:sp>
          <p:nvSpPr>
            <p:cNvPr id="23" name="Line 23"/>
            <p:cNvSpPr>
              <a:spLocks noChangeShapeType="1"/>
            </p:cNvSpPr>
            <p:nvPr/>
          </p:nvSpPr>
          <p:spPr bwMode="auto">
            <a:xfrm>
              <a:off x="1608" y="864"/>
              <a:ext cx="0" cy="2256"/>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4" name="Line 24"/>
            <p:cNvSpPr>
              <a:spLocks noChangeShapeType="1"/>
            </p:cNvSpPr>
            <p:nvPr/>
          </p:nvSpPr>
          <p:spPr bwMode="auto">
            <a:xfrm>
              <a:off x="3240" y="864"/>
              <a:ext cx="0" cy="2256"/>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5" name="Line 25"/>
            <p:cNvSpPr>
              <a:spLocks noChangeShapeType="1"/>
            </p:cNvSpPr>
            <p:nvPr/>
          </p:nvSpPr>
          <p:spPr bwMode="auto">
            <a:xfrm>
              <a:off x="744" y="1608"/>
              <a:ext cx="4608" cy="0"/>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6" name="Line 26"/>
            <p:cNvSpPr>
              <a:spLocks noChangeShapeType="1"/>
            </p:cNvSpPr>
            <p:nvPr/>
          </p:nvSpPr>
          <p:spPr bwMode="auto">
            <a:xfrm>
              <a:off x="744" y="1992"/>
              <a:ext cx="4608" cy="0"/>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7" name="Line 27"/>
            <p:cNvSpPr>
              <a:spLocks noChangeShapeType="1"/>
            </p:cNvSpPr>
            <p:nvPr/>
          </p:nvSpPr>
          <p:spPr bwMode="auto">
            <a:xfrm>
              <a:off x="744" y="2376"/>
              <a:ext cx="4608" cy="0"/>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sp>
          <p:nvSpPr>
            <p:cNvPr id="28" name="Line 28"/>
            <p:cNvSpPr>
              <a:spLocks noChangeShapeType="1"/>
            </p:cNvSpPr>
            <p:nvPr/>
          </p:nvSpPr>
          <p:spPr bwMode="auto">
            <a:xfrm>
              <a:off x="744" y="2759"/>
              <a:ext cx="4608" cy="0"/>
            </a:xfrm>
            <a:prstGeom prst="line">
              <a:avLst/>
            </a:prstGeom>
            <a:noFill/>
            <a:ln w="38100" cap="sq">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pPr defTabSz="914400" eaLnBrk="0" fontAlgn="base" hangingPunct="0">
                <a:spcBef>
                  <a:spcPct val="0"/>
                </a:spcBef>
                <a:spcAft>
                  <a:spcPct val="0"/>
                </a:spcAft>
              </a:pPr>
              <a:endParaRPr lang="zh-CN" altLang="en-US" b="1">
                <a:solidFill>
                  <a:srgbClr val="000000"/>
                </a:solidFill>
                <a:latin typeface="Arial" panose="020B0604020202020204" pitchFamily="34" charset="0"/>
                <a:ea typeface="楷体_GB2312" pitchFamily="49" charset="-122"/>
              </a:endParaRPr>
            </a:p>
          </p:txBody>
        </p:sp>
      </p:grpSp>
      <p:sp>
        <p:nvSpPr>
          <p:cNvPr id="29" name="Rectangle 29"/>
          <p:cNvSpPr>
            <a:spLocks noChangeArrowheads="1"/>
          </p:cNvSpPr>
          <p:nvPr/>
        </p:nvSpPr>
        <p:spPr bwMode="auto">
          <a:xfrm>
            <a:off x="468313" y="10160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FontTx/>
              <a:buNone/>
            </a:pPr>
            <a:r>
              <a:rPr kumimoji="1" lang="zh-CN" altLang="en-US">
                <a:solidFill>
                  <a:srgbClr val="000000"/>
                </a:solidFill>
                <a:latin typeface="Times New Roman" panose="02020603050405020304" pitchFamily="18" charset="0"/>
              </a:rPr>
              <a:t>三、带参数的宏替换与函数的主要区别</a:t>
            </a:r>
          </a:p>
        </p:txBody>
      </p:sp>
    </p:spTree>
    <p:extLst>
      <p:ext uri="{BB962C8B-B14F-4D97-AF65-F5344CB8AC3E}">
        <p14:creationId xmlns:p14="http://schemas.microsoft.com/office/powerpoint/2010/main" val="1849534632"/>
      </p:ext>
    </p:extLst>
  </p:cSld>
  <p:clrMapOvr>
    <a:masterClrMapping/>
  </p:clrMapOvr>
  <p:transition>
    <p:random/>
    <p:sndAc>
      <p:stSnd>
        <p:snd r:embed="rId2" name="CAMERA.WAV"/>
      </p:stSnd>
    </p:sndAc>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58775" y="657225"/>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600" kern="0">
                <a:latin typeface="黑体" pitchFamily="2" charset="-122"/>
                <a:ea typeface="黑体" pitchFamily="2" charset="-122"/>
              </a:rPr>
              <a:t>6</a:t>
            </a:r>
            <a:r>
              <a:rPr lang="en-US" altLang="en-US" sz="3600" kern="0">
                <a:latin typeface="黑体" pitchFamily="2" charset="-122"/>
                <a:ea typeface="黑体" pitchFamily="2" charset="-122"/>
              </a:rPr>
              <a:t>.</a:t>
            </a:r>
            <a:r>
              <a:rPr lang="en-US" altLang="zh-CN" sz="3600" kern="0">
                <a:latin typeface="黑体" pitchFamily="2" charset="-122"/>
                <a:ea typeface="黑体" pitchFamily="2" charset="-122"/>
              </a:rPr>
              <a:t>9.3</a:t>
            </a:r>
            <a:r>
              <a:rPr lang="en-US" altLang="en-US" sz="3600" kern="0">
                <a:latin typeface="黑体" pitchFamily="2" charset="-122"/>
                <a:ea typeface="黑体" pitchFamily="2" charset="-122"/>
              </a:rPr>
              <a:t>    条件编译</a:t>
            </a:r>
            <a:endParaRPr lang="zh-CN" altLang="en-US" sz="3600" kern="0">
              <a:latin typeface="黑体" pitchFamily="2" charset="-122"/>
              <a:ea typeface="黑体" pitchFamily="2" charset="-122"/>
            </a:endParaRPr>
          </a:p>
        </p:txBody>
      </p:sp>
      <p:sp>
        <p:nvSpPr>
          <p:cNvPr id="3" name="Text Box 3"/>
          <p:cNvSpPr txBox="1">
            <a:spLocks noChangeArrowheads="1"/>
          </p:cNvSpPr>
          <p:nvPr/>
        </p:nvSpPr>
        <p:spPr bwMode="auto">
          <a:xfrm>
            <a:off x="250825" y="1555750"/>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dirty="0">
                <a:solidFill>
                  <a:srgbClr val="000000"/>
                </a:solidFill>
                <a:latin typeface="Times New Roman" panose="02020603050405020304" pitchFamily="18" charset="0"/>
              </a:rPr>
              <a:t>条件编译：根据条件选择被编译的源程序行。</a:t>
            </a:r>
          </a:p>
        </p:txBody>
      </p:sp>
      <p:sp>
        <p:nvSpPr>
          <p:cNvPr id="4" name="Rectangle 4"/>
          <p:cNvSpPr>
            <a:spLocks noChangeArrowheads="1"/>
          </p:cNvSpPr>
          <p:nvPr/>
        </p:nvSpPr>
        <p:spPr bwMode="auto">
          <a:xfrm>
            <a:off x="358775" y="241935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SzPct val="150000"/>
              <a:buFontTx/>
              <a:buNone/>
            </a:pPr>
            <a:r>
              <a:rPr kumimoji="1" lang="zh-CN" altLang="en-US" dirty="0">
                <a:solidFill>
                  <a:srgbClr val="000000"/>
                </a:solidFill>
                <a:latin typeface="Times New Roman" panose="02020603050405020304" pitchFamily="18" charset="0"/>
              </a:rPr>
              <a:t>一、使用宏定义的标识符作为编译条件 </a:t>
            </a:r>
          </a:p>
        </p:txBody>
      </p:sp>
      <p:grpSp>
        <p:nvGrpSpPr>
          <p:cNvPr id="5" name="Group 5"/>
          <p:cNvGrpSpPr>
            <a:grpSpLocks/>
          </p:cNvGrpSpPr>
          <p:nvPr/>
        </p:nvGrpSpPr>
        <p:grpSpPr bwMode="auto">
          <a:xfrm>
            <a:off x="539750" y="2997200"/>
            <a:ext cx="2667000" cy="2747963"/>
            <a:chOff x="672" y="2352"/>
            <a:chExt cx="1680" cy="1731"/>
          </a:xfrm>
        </p:grpSpPr>
        <p:sp>
          <p:nvSpPr>
            <p:cNvPr id="6" name="Text Box 6"/>
            <p:cNvSpPr txBox="1">
              <a:spLocks noChangeArrowheads="1"/>
            </p:cNvSpPr>
            <p:nvPr/>
          </p:nvSpPr>
          <p:spPr bwMode="auto">
            <a:xfrm>
              <a:off x="672" y="2695"/>
              <a:ext cx="1680" cy="1388"/>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ifdef  </a:t>
              </a:r>
              <a:r>
                <a:rPr kumimoji="1" lang="zh-CN" altLang="en-US"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标识符</a:t>
              </a:r>
            </a:p>
            <a:p>
              <a:pPr marL="0" marR="0" lvl="0" indent="0" defTabSz="914400" eaLnBrk="1" fontAlgn="base" latinLnBrk="0" hangingPunct="1">
                <a:lnSpc>
                  <a:spcPct val="40000"/>
                </a:lnSpc>
                <a:spcBef>
                  <a:spcPct val="50000"/>
                </a:spcBef>
                <a:spcAft>
                  <a:spcPct val="0"/>
                </a:spcAft>
                <a:buClrTx/>
                <a:buSzTx/>
                <a:buFontTx/>
                <a:buNone/>
                <a:tabLst/>
                <a:defRPr/>
              </a:pPr>
              <a:r>
                <a:rPr kumimoji="1" lang="zh-CN" altLang="en-US"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程序段</a:t>
              </a: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 </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else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zh-CN" altLang="en-US"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程序段</a:t>
              </a: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#endif </a:t>
              </a:r>
            </a:p>
          </p:txBody>
        </p:sp>
        <p:sp>
          <p:nvSpPr>
            <p:cNvPr id="7" name="Text Box 7"/>
            <p:cNvSpPr txBox="1">
              <a:spLocks noChangeArrowheads="1"/>
            </p:cNvSpPr>
            <p:nvPr/>
          </p:nvSpPr>
          <p:spPr bwMode="auto">
            <a:xfrm>
              <a:off x="958" y="2352"/>
              <a:ext cx="134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3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形式一：</a:t>
              </a:r>
            </a:p>
          </p:txBody>
        </p:sp>
      </p:grpSp>
      <p:sp>
        <p:nvSpPr>
          <p:cNvPr id="8" name="Text Box 8"/>
          <p:cNvSpPr txBox="1">
            <a:spLocks noChangeArrowheads="1"/>
          </p:cNvSpPr>
          <p:nvPr/>
        </p:nvSpPr>
        <p:spPr bwMode="auto">
          <a:xfrm>
            <a:off x="3706813" y="3392488"/>
            <a:ext cx="5520314" cy="242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lnSpc>
                <a:spcPct val="150000"/>
              </a:lnSpc>
              <a:spcBef>
                <a:spcPct val="50000"/>
              </a:spcBef>
              <a:spcAft>
                <a:spcPct val="0"/>
              </a:spcAft>
              <a:buFontTx/>
              <a:buNone/>
            </a:pPr>
            <a:r>
              <a:rPr kumimoji="1" lang="zh-CN" altLang="en-US" sz="2400" dirty="0">
                <a:solidFill>
                  <a:srgbClr val="000000"/>
                </a:solidFill>
                <a:latin typeface="Times New Roman" panose="02020603050405020304" pitchFamily="18" charset="0"/>
              </a:rPr>
              <a:t>作用：当所指定的标识符已经被</a:t>
            </a:r>
            <a:r>
              <a:rPr kumimoji="1" lang="en-US" altLang="zh-CN" sz="2400" dirty="0">
                <a:solidFill>
                  <a:srgbClr val="000000"/>
                </a:solidFill>
                <a:latin typeface="Times New Roman" panose="02020603050405020304" pitchFamily="18" charset="0"/>
              </a:rPr>
              <a:t>#define </a:t>
            </a:r>
            <a:r>
              <a:rPr kumimoji="1" lang="zh-CN" altLang="en-US" sz="2400" dirty="0">
                <a:solidFill>
                  <a:srgbClr val="000000"/>
                </a:solidFill>
                <a:latin typeface="Times New Roman" panose="02020603050405020304" pitchFamily="18" charset="0"/>
              </a:rPr>
              <a:t>命令定义过，则在程序编译阶段只编译程序段</a:t>
            </a:r>
            <a:r>
              <a:rPr kumimoji="1" lang="en-US" altLang="zh-CN" sz="2400" dirty="0">
                <a:solidFill>
                  <a:srgbClr val="000000"/>
                </a:solidFill>
                <a:latin typeface="Times New Roman" panose="02020603050405020304" pitchFamily="18" charset="0"/>
              </a:rPr>
              <a:t>1</a:t>
            </a:r>
            <a:r>
              <a:rPr kumimoji="1" lang="zh-CN" altLang="en-US" sz="2400" dirty="0">
                <a:solidFill>
                  <a:srgbClr val="000000"/>
                </a:solidFill>
                <a:latin typeface="Times New Roman" panose="02020603050405020304" pitchFamily="18" charset="0"/>
              </a:rPr>
              <a:t>，</a:t>
            </a:r>
          </a:p>
          <a:p>
            <a:pPr defTabSz="914400" fontAlgn="base">
              <a:lnSpc>
                <a:spcPct val="150000"/>
              </a:lnSpc>
              <a:spcBef>
                <a:spcPct val="50000"/>
              </a:spcBef>
              <a:spcAft>
                <a:spcPct val="0"/>
              </a:spcAft>
              <a:buFontTx/>
              <a:buNone/>
            </a:pPr>
            <a:r>
              <a:rPr kumimoji="1" lang="zh-CN" altLang="en-US" sz="2400" dirty="0">
                <a:solidFill>
                  <a:srgbClr val="000000"/>
                </a:solidFill>
                <a:latin typeface="Times New Roman" panose="02020603050405020304" pitchFamily="18" charset="0"/>
              </a:rPr>
              <a:t>否则编译程序段</a:t>
            </a:r>
            <a:r>
              <a:rPr kumimoji="1" lang="en-US" altLang="zh-CN" sz="2400" dirty="0">
                <a:solidFill>
                  <a:srgbClr val="000000"/>
                </a:solidFill>
                <a:latin typeface="Times New Roman" panose="02020603050405020304" pitchFamily="18" charset="0"/>
              </a:rPr>
              <a:t>2</a:t>
            </a:r>
            <a:r>
              <a:rPr kumimoji="1" lang="zh-CN" altLang="en-US" sz="2400"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442936140"/>
      </p:ext>
    </p:extLst>
  </p:cSld>
  <p:clrMapOvr>
    <a:masterClrMapping/>
  </p:clrMapOvr>
  <p:transition>
    <p:random/>
    <p:sndAc>
      <p:stSnd>
        <p:snd r:embed="rId2" name="CAMERA.WAV"/>
      </p:stSnd>
    </p:sndAc>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68363" y="1641475"/>
            <a:ext cx="2892425" cy="2747963"/>
            <a:chOff x="434" y="1811"/>
            <a:chExt cx="1822" cy="1731"/>
          </a:xfrm>
        </p:grpSpPr>
        <p:sp>
          <p:nvSpPr>
            <p:cNvPr id="3" name="Text Box 3"/>
            <p:cNvSpPr txBox="1">
              <a:spLocks noChangeArrowheads="1"/>
            </p:cNvSpPr>
            <p:nvPr/>
          </p:nvSpPr>
          <p:spPr bwMode="auto">
            <a:xfrm>
              <a:off x="434" y="2154"/>
              <a:ext cx="1822" cy="1388"/>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ifndef  </a:t>
              </a: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标识符</a:t>
              </a:r>
            </a:p>
            <a:p>
              <a:pPr marL="0" marR="0" lvl="0" indent="0" defTabSz="914400" eaLnBrk="1" fontAlgn="base" latinLnBrk="0" hangingPunct="1">
                <a:lnSpc>
                  <a:spcPct val="40000"/>
                </a:lnSpc>
                <a:spcBef>
                  <a:spcPct val="50000"/>
                </a:spcBef>
                <a:spcAft>
                  <a:spcPct val="0"/>
                </a:spcAft>
                <a:buClrTx/>
                <a:buSzTx/>
                <a:buFontTx/>
                <a:buNone/>
                <a:tabLst/>
                <a:defRPr/>
              </a:pP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程序段</a:t>
              </a: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 </a:t>
              </a: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else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程序段</a:t>
              </a: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#endif </a:t>
              </a:r>
            </a:p>
          </p:txBody>
        </p:sp>
        <p:sp>
          <p:nvSpPr>
            <p:cNvPr id="4" name="Text Box 4"/>
            <p:cNvSpPr txBox="1">
              <a:spLocks noChangeArrowheads="1"/>
            </p:cNvSpPr>
            <p:nvPr/>
          </p:nvSpPr>
          <p:spPr bwMode="auto">
            <a:xfrm>
              <a:off x="720" y="1811"/>
              <a:ext cx="134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3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形式二：</a:t>
              </a:r>
            </a:p>
          </p:txBody>
        </p:sp>
      </p:grpSp>
      <p:sp>
        <p:nvSpPr>
          <p:cNvPr id="5" name="Text Box 5"/>
          <p:cNvSpPr txBox="1">
            <a:spLocks noChangeArrowheads="1"/>
          </p:cNvSpPr>
          <p:nvPr/>
        </p:nvSpPr>
        <p:spPr bwMode="auto">
          <a:xfrm>
            <a:off x="4370387" y="2022475"/>
            <a:ext cx="4877521" cy="2238241"/>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5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作用：当所指定的标识符未被</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#define </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命令定义过，则在程序编译阶段只编译程序段</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，否则编译程序段</a:t>
            </a:r>
            <a:r>
              <a:rPr kumimoji="1"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a:t>
            </a: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Tree>
    <p:extLst>
      <p:ext uri="{BB962C8B-B14F-4D97-AF65-F5344CB8AC3E}">
        <p14:creationId xmlns:p14="http://schemas.microsoft.com/office/powerpoint/2010/main" val="1061815294"/>
      </p:ext>
    </p:extLst>
  </p:cSld>
  <p:clrMapOvr>
    <a:masterClrMapping/>
  </p:clrMapOvr>
  <p:transition>
    <p:random/>
    <p:sndAc>
      <p:stSnd>
        <p:snd r:embed="rId2" name="CAMERA.WAV"/>
      </p:stSnd>
    </p:sndAc>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1000" y="1016000"/>
            <a:ext cx="5410200" cy="2063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例</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#ifdef  TURBO</a:t>
            </a: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#define  int  </a:t>
            </a:r>
            <a:r>
              <a:rPr kumimoji="1" lang="en-US" altLang="zh-CN" sz="24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int</a:t>
            </a:r>
            <a:endPar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#else</a:t>
            </a: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#define  int  short</a:t>
            </a: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#endif</a:t>
            </a:r>
          </a:p>
        </p:txBody>
      </p:sp>
      <p:sp>
        <p:nvSpPr>
          <p:cNvPr id="3" name="Text Box 3"/>
          <p:cNvSpPr txBox="1">
            <a:spLocks noChangeArrowheads="1"/>
          </p:cNvSpPr>
          <p:nvPr/>
        </p:nvSpPr>
        <p:spPr bwMode="auto">
          <a:xfrm>
            <a:off x="5256213" y="1412875"/>
            <a:ext cx="312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2400">
                <a:solidFill>
                  <a:srgbClr val="000000"/>
                </a:solidFill>
                <a:latin typeface="Times New Roman" panose="02020603050405020304" pitchFamily="18" charset="0"/>
              </a:rPr>
              <a:t>可用于实现程序在不同环境下的兼容性。</a:t>
            </a:r>
          </a:p>
        </p:txBody>
      </p:sp>
      <p:sp>
        <p:nvSpPr>
          <p:cNvPr id="4" name="Text Box 4"/>
          <p:cNvSpPr txBox="1">
            <a:spLocks noChangeArrowheads="1"/>
          </p:cNvSpPr>
          <p:nvPr/>
        </p:nvSpPr>
        <p:spPr bwMode="auto">
          <a:xfrm>
            <a:off x="381000" y="3203575"/>
            <a:ext cx="5410200" cy="1808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例</a:t>
            </a: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a:t>
            </a:r>
            <a:r>
              <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#ifdef  DEBUG</a:t>
            </a: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printf(“x=%d,y=%d\n”,x,y);</a:t>
            </a:r>
          </a:p>
          <a:p>
            <a:pPr marL="0" marR="0" lvl="0" indent="0" defTabSz="914400" eaLnBrk="1" fontAlgn="base" latinLnBrk="0" hangingPunct="1">
              <a:lnSpc>
                <a:spcPct val="6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#endif</a:t>
            </a:r>
          </a:p>
        </p:txBody>
      </p:sp>
      <p:sp>
        <p:nvSpPr>
          <p:cNvPr id="5" name="Text Box 5"/>
          <p:cNvSpPr txBox="1">
            <a:spLocks noChangeArrowheads="1"/>
          </p:cNvSpPr>
          <p:nvPr/>
        </p:nvSpPr>
        <p:spPr bwMode="auto">
          <a:xfrm>
            <a:off x="5256213" y="3600450"/>
            <a:ext cx="312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zh-CN" altLang="en-US" sz="2400">
                <a:solidFill>
                  <a:srgbClr val="000000"/>
                </a:solidFill>
                <a:latin typeface="Times New Roman" panose="02020603050405020304" pitchFamily="18" charset="0"/>
              </a:rPr>
              <a:t>可用于进行程序的调试。</a:t>
            </a:r>
          </a:p>
        </p:txBody>
      </p:sp>
      <p:sp>
        <p:nvSpPr>
          <p:cNvPr id="6" name="Text Box 6"/>
          <p:cNvSpPr txBox="1">
            <a:spLocks noChangeArrowheads="1"/>
          </p:cNvSpPr>
          <p:nvPr/>
        </p:nvSpPr>
        <p:spPr bwMode="auto">
          <a:xfrm>
            <a:off x="0" y="5229225"/>
            <a:ext cx="8802688"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2400" dirty="0">
                <a:solidFill>
                  <a:srgbClr val="000000"/>
                </a:solidFill>
                <a:latin typeface="Times New Roman" panose="02020603050405020304" pitchFamily="18" charset="0"/>
              </a:rPr>
              <a:t>    </a:t>
            </a:r>
            <a:r>
              <a:rPr kumimoji="1" lang="zh-CN" altLang="en-US" sz="2400" dirty="0">
                <a:solidFill>
                  <a:srgbClr val="000000"/>
                </a:solidFill>
                <a:latin typeface="Times New Roman" panose="02020603050405020304" pitchFamily="18" charset="0"/>
              </a:rPr>
              <a:t>调试过程中，在程序前面加</a:t>
            </a:r>
            <a:r>
              <a:rPr kumimoji="1" lang="en-US" altLang="zh-CN" sz="2400" dirty="0">
                <a:solidFill>
                  <a:srgbClr val="000000"/>
                </a:solidFill>
                <a:latin typeface="Times New Roman" panose="02020603050405020304" pitchFamily="18" charset="0"/>
              </a:rPr>
              <a:t>#define DEBUG</a:t>
            </a:r>
          </a:p>
          <a:p>
            <a:pPr defTabSz="914400" fontAlgn="base">
              <a:lnSpc>
                <a:spcPct val="60000"/>
              </a:lnSpc>
              <a:spcBef>
                <a:spcPct val="50000"/>
              </a:spcBef>
              <a:spcAft>
                <a:spcPct val="0"/>
              </a:spcAft>
              <a:buFontTx/>
              <a:buNone/>
            </a:pPr>
            <a:r>
              <a:rPr kumimoji="1" lang="en-US" altLang="zh-CN" sz="2400" dirty="0">
                <a:solidFill>
                  <a:srgbClr val="000000"/>
                </a:solidFill>
                <a:latin typeface="Times New Roman" panose="02020603050405020304" pitchFamily="18" charset="0"/>
              </a:rPr>
              <a:t>    </a:t>
            </a:r>
            <a:r>
              <a:rPr kumimoji="1" lang="zh-CN" altLang="en-US" sz="2400" dirty="0">
                <a:solidFill>
                  <a:srgbClr val="000000"/>
                </a:solidFill>
                <a:latin typeface="Times New Roman" panose="02020603050405020304" pitchFamily="18" charset="0"/>
              </a:rPr>
              <a:t>调试完成后，将前面的</a:t>
            </a:r>
            <a:r>
              <a:rPr kumimoji="1" lang="en-US" altLang="zh-CN" sz="2400" dirty="0">
                <a:solidFill>
                  <a:srgbClr val="000000"/>
                </a:solidFill>
                <a:latin typeface="Times New Roman" panose="02020603050405020304" pitchFamily="18" charset="0"/>
              </a:rPr>
              <a:t>#define DEBUG</a:t>
            </a:r>
            <a:r>
              <a:rPr kumimoji="1" lang="zh-CN" altLang="en-US" sz="2400" dirty="0">
                <a:solidFill>
                  <a:srgbClr val="000000"/>
                </a:solidFill>
                <a:latin typeface="Times New Roman" panose="02020603050405020304" pitchFamily="18" charset="0"/>
              </a:rPr>
              <a:t>删除掉</a:t>
            </a:r>
          </a:p>
        </p:txBody>
      </p:sp>
    </p:spTree>
    <p:extLst>
      <p:ext uri="{BB962C8B-B14F-4D97-AF65-F5344CB8AC3E}">
        <p14:creationId xmlns:p14="http://schemas.microsoft.com/office/powerpoint/2010/main" val="1777958167"/>
      </p:ext>
    </p:extLst>
  </p:cSld>
  <p:clrMapOvr>
    <a:masterClrMapping/>
  </p:clrMapOvr>
  <p:transition>
    <p:random/>
    <p:sndAc>
      <p:stSnd>
        <p:snd r:embed="rId2" name="CAMERA.WAV"/>
      </p:stSnd>
    </p:sndAc>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3850" y="981075"/>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buSzPct val="150000"/>
              <a:buFontTx/>
              <a:buNone/>
            </a:pPr>
            <a:r>
              <a:rPr kumimoji="1" lang="zh-CN" altLang="en-US">
                <a:solidFill>
                  <a:srgbClr val="000000"/>
                </a:solidFill>
                <a:latin typeface="Times New Roman" panose="02020603050405020304" pitchFamily="18" charset="0"/>
              </a:rPr>
              <a:t>二、使用常量表达式的值作为编译条件 </a:t>
            </a:r>
          </a:p>
        </p:txBody>
      </p:sp>
      <p:grpSp>
        <p:nvGrpSpPr>
          <p:cNvPr id="3" name="Group 3"/>
          <p:cNvGrpSpPr>
            <a:grpSpLocks/>
          </p:cNvGrpSpPr>
          <p:nvPr/>
        </p:nvGrpSpPr>
        <p:grpSpPr bwMode="auto">
          <a:xfrm>
            <a:off x="933450" y="1743075"/>
            <a:ext cx="2667000" cy="2747963"/>
            <a:chOff x="672" y="2352"/>
            <a:chExt cx="1680" cy="1731"/>
          </a:xfrm>
        </p:grpSpPr>
        <p:sp>
          <p:nvSpPr>
            <p:cNvPr id="4" name="Text Box 4"/>
            <p:cNvSpPr txBox="1">
              <a:spLocks noChangeArrowheads="1"/>
            </p:cNvSpPr>
            <p:nvPr/>
          </p:nvSpPr>
          <p:spPr bwMode="auto">
            <a:xfrm>
              <a:off x="672" y="2695"/>
              <a:ext cx="1680" cy="1388"/>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if  </a:t>
              </a: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表达式</a:t>
              </a:r>
            </a:p>
            <a:p>
              <a:pPr marL="0" marR="0" lvl="0" indent="0" defTabSz="914400" eaLnBrk="1" fontAlgn="base" latinLnBrk="0" hangingPunct="1">
                <a:lnSpc>
                  <a:spcPct val="40000"/>
                </a:lnSpc>
                <a:spcBef>
                  <a:spcPct val="50000"/>
                </a:spcBef>
                <a:spcAft>
                  <a:spcPct val="0"/>
                </a:spcAft>
                <a:buClrTx/>
                <a:buSzTx/>
                <a:buFontTx/>
                <a:buNone/>
                <a:tabLst/>
                <a:defRPr/>
              </a:pP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程序段</a:t>
              </a: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 </a:t>
              </a:r>
              <a:r>
                <a:rPr kumimoji="1" lang="en-US"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else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r>
                <a:rPr kumimoji="1" lang="zh-CN" altLang="en-US"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程序段</a:t>
              </a: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 </a:t>
              </a:r>
            </a:p>
            <a:p>
              <a:pPr marL="0" marR="0" lvl="0" indent="0" defTabSz="914400" eaLnBrk="1" fontAlgn="base" latinLnBrk="0" hangingPunct="1">
                <a:lnSpc>
                  <a:spcPct val="40000"/>
                </a:lnSpc>
                <a:spcBef>
                  <a:spcPct val="50000"/>
                </a:spcBef>
                <a:spcAft>
                  <a:spcPct val="0"/>
                </a:spcAft>
                <a:buClrTx/>
                <a:buSzTx/>
                <a:buFontTx/>
                <a:buNone/>
                <a:tabLst/>
                <a:defRPr/>
              </a:pPr>
              <a:r>
                <a:rPr kumimoji="1" lang="en-US" altLang="zh-CN" sz="3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#endif </a:t>
              </a:r>
            </a:p>
          </p:txBody>
        </p:sp>
        <p:sp>
          <p:nvSpPr>
            <p:cNvPr id="5" name="Text Box 5"/>
            <p:cNvSpPr txBox="1">
              <a:spLocks noChangeArrowheads="1"/>
            </p:cNvSpPr>
            <p:nvPr/>
          </p:nvSpPr>
          <p:spPr bwMode="auto">
            <a:xfrm>
              <a:off x="958" y="2352"/>
              <a:ext cx="134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3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形式：</a:t>
              </a:r>
            </a:p>
          </p:txBody>
        </p:sp>
      </p:grpSp>
      <p:sp>
        <p:nvSpPr>
          <p:cNvPr id="6" name="Text Box 6"/>
          <p:cNvSpPr txBox="1">
            <a:spLocks noChangeArrowheads="1"/>
          </p:cNvSpPr>
          <p:nvPr/>
        </p:nvSpPr>
        <p:spPr bwMode="auto">
          <a:xfrm>
            <a:off x="4057650" y="2352675"/>
            <a:ext cx="4343400"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lnSpc>
                <a:spcPct val="150000"/>
              </a:lnSpc>
              <a:spcBef>
                <a:spcPct val="50000"/>
              </a:spcBef>
              <a:spcAft>
                <a:spcPct val="0"/>
              </a:spcAft>
              <a:buFontTx/>
              <a:buNone/>
            </a:pPr>
            <a:r>
              <a:rPr kumimoji="1" lang="zh-CN" altLang="en-US" sz="2400" dirty="0">
                <a:solidFill>
                  <a:srgbClr val="000000"/>
                </a:solidFill>
                <a:latin typeface="Times New Roman" panose="02020603050405020304" pitchFamily="18" charset="0"/>
              </a:rPr>
              <a:t>作用：当所指定的表达式为真（非零）时就编译程序段</a:t>
            </a:r>
            <a:r>
              <a:rPr kumimoji="1" lang="en-US" altLang="zh-CN" sz="2400" dirty="0">
                <a:solidFill>
                  <a:srgbClr val="000000"/>
                </a:solidFill>
                <a:latin typeface="Times New Roman" panose="02020603050405020304" pitchFamily="18" charset="0"/>
              </a:rPr>
              <a:t>1</a:t>
            </a:r>
            <a:r>
              <a:rPr kumimoji="1" lang="zh-CN" altLang="en-US" sz="2400" dirty="0">
                <a:solidFill>
                  <a:srgbClr val="000000"/>
                </a:solidFill>
                <a:latin typeface="Times New Roman" panose="02020603050405020304" pitchFamily="18" charset="0"/>
              </a:rPr>
              <a:t>，否则编译程序段</a:t>
            </a:r>
            <a:r>
              <a:rPr kumimoji="1" lang="en-US" altLang="zh-CN" sz="2400" dirty="0">
                <a:solidFill>
                  <a:srgbClr val="000000"/>
                </a:solidFill>
                <a:latin typeface="Times New Roman" panose="02020603050405020304" pitchFamily="18" charset="0"/>
              </a:rPr>
              <a:t>2</a:t>
            </a:r>
            <a:r>
              <a:rPr kumimoji="1" lang="zh-CN" altLang="en-US" sz="2400" dirty="0">
                <a:solidFill>
                  <a:srgbClr val="000000"/>
                </a:solidFill>
                <a:latin typeface="Times New Roman" panose="02020603050405020304" pitchFamily="18" charset="0"/>
              </a:rPr>
              <a:t>。</a:t>
            </a:r>
          </a:p>
        </p:txBody>
      </p:sp>
      <p:sp>
        <p:nvSpPr>
          <p:cNvPr id="7" name="Text Box 7"/>
          <p:cNvSpPr txBox="1">
            <a:spLocks noChangeArrowheads="1"/>
          </p:cNvSpPr>
          <p:nvPr/>
        </p:nvSpPr>
        <p:spPr bwMode="auto">
          <a:xfrm>
            <a:off x="628650" y="4943475"/>
            <a:ext cx="9159586"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fontAlgn="base">
              <a:spcBef>
                <a:spcPct val="50000"/>
              </a:spcBef>
              <a:spcAft>
                <a:spcPct val="0"/>
              </a:spcAft>
              <a:buFontTx/>
              <a:buNone/>
            </a:pPr>
            <a:r>
              <a:rPr kumimoji="1" lang="en-US" altLang="zh-CN" sz="3000" dirty="0">
                <a:solidFill>
                  <a:srgbClr val="000000"/>
                </a:solidFill>
                <a:latin typeface="Times New Roman" panose="02020603050405020304" pitchFamily="18" charset="0"/>
              </a:rPr>
              <a:t>        </a:t>
            </a:r>
            <a:r>
              <a:rPr kumimoji="1" lang="zh-CN" altLang="en-US" sz="3000" dirty="0">
                <a:solidFill>
                  <a:srgbClr val="000000"/>
                </a:solidFill>
                <a:latin typeface="Times New Roman" panose="02020603050405020304" pitchFamily="18" charset="0"/>
              </a:rPr>
              <a:t>可以事先给定一定条件，使程序在不同的条件下执行不同的功能。</a:t>
            </a:r>
            <a:endParaRPr kumimoji="1" lang="zh-CN" altLang="en-US" sz="2400" b="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05411107"/>
      </p:ext>
    </p:extLst>
  </p:cSld>
  <p:clrMapOvr>
    <a:masterClrMapping/>
  </p:clrMapOvr>
  <p:transition>
    <p:random/>
    <p:sndAc>
      <p:stSnd>
        <p:snd r:embed="rId2" name="CAMERA.WAV"/>
      </p:st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idx="4294967295"/>
          </p:nvPr>
        </p:nvSpPr>
        <p:spPr>
          <a:xfrm>
            <a:off x="838200" y="115741"/>
            <a:ext cx="10515600" cy="1325563"/>
          </a:xfrm>
        </p:spPr>
        <p:txBody>
          <a:bodyPr>
            <a:normAutofit/>
          </a:bodyPr>
          <a:lstStyle/>
          <a:p>
            <a:pPr eaLnBrk="1" hangingPunct="1">
              <a:defRPr/>
            </a:pPr>
            <a:r>
              <a:rPr lang="zh-CN" altLang="en-US" sz="3600" b="1" dirty="0">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本章小结</a:t>
            </a:r>
          </a:p>
        </p:txBody>
      </p:sp>
      <p:sp>
        <p:nvSpPr>
          <p:cNvPr id="3" name="内容占位符 2"/>
          <p:cNvSpPr>
            <a:spLocks noGrp="1"/>
          </p:cNvSpPr>
          <p:nvPr>
            <p:ph idx="4294967295"/>
          </p:nvPr>
        </p:nvSpPr>
        <p:spPr>
          <a:xfrm>
            <a:off x="374074" y="1129137"/>
            <a:ext cx="10979726" cy="5184775"/>
          </a:xfrm>
        </p:spPr>
        <p:txBody>
          <a:bodyPr>
            <a:noAutofit/>
          </a:bodyPr>
          <a:lstStyle/>
          <a:p>
            <a:pPr marL="400050" lvl="1" indent="681038">
              <a:lnSpc>
                <a:spcPct val="100000"/>
              </a:lnSpc>
              <a:buNone/>
              <a:defRPr/>
            </a:pPr>
            <a:r>
              <a:rPr lang="zh-CN" altLang="en-US" b="1" dirty="0">
                <a:solidFill>
                  <a:srgbClr val="000000"/>
                </a:solidFill>
                <a:latin typeface="SimSun" panose="02010600030101010101" pitchFamily="2" charset="-122"/>
                <a:ea typeface="SimSun" panose="02010600030101010101" pitchFamily="2" charset="-122"/>
              </a:rPr>
              <a:t>函数是 </a:t>
            </a:r>
            <a:r>
              <a:rPr lang="en-US" altLang="zh-CN" b="1" dirty="0">
                <a:solidFill>
                  <a:srgbClr val="000000"/>
                </a:solidFill>
                <a:latin typeface="SimSun" panose="02010600030101010101" pitchFamily="2" charset="-122"/>
                <a:ea typeface="SimSun" panose="02010600030101010101" pitchFamily="2" charset="-122"/>
              </a:rPr>
              <a:t>C </a:t>
            </a:r>
            <a:r>
              <a:rPr lang="zh-CN" altLang="en-US" b="1" dirty="0">
                <a:solidFill>
                  <a:srgbClr val="000000"/>
                </a:solidFill>
                <a:latin typeface="SimSun" panose="02010600030101010101" pitchFamily="2" charset="-122"/>
                <a:ea typeface="SimSun" panose="02010600030101010101" pitchFamily="2" charset="-122"/>
              </a:rPr>
              <a:t>语言程序设计的基本单位。 </a:t>
            </a:r>
            <a:r>
              <a:rPr lang="en-US" altLang="zh-CN" b="1" dirty="0">
                <a:solidFill>
                  <a:srgbClr val="000000"/>
                </a:solidFill>
                <a:latin typeface="SimSun" panose="02010600030101010101" pitchFamily="2" charset="-122"/>
                <a:ea typeface="SimSun" panose="02010600030101010101" pitchFamily="2" charset="-122"/>
              </a:rPr>
              <a:t>C </a:t>
            </a:r>
            <a:r>
              <a:rPr lang="zh-CN" altLang="en-US" b="1" dirty="0">
                <a:solidFill>
                  <a:srgbClr val="000000"/>
                </a:solidFill>
                <a:latin typeface="SimSun" panose="02010600030101010101" pitchFamily="2" charset="-122"/>
                <a:ea typeface="SimSun" panose="02010600030101010101" pitchFamily="2" charset="-122"/>
              </a:rPr>
              <a:t>语言通过函数组织程序，一个程序由若干个源程序文件组成，每个源程序文件由若干个函数组成。程序设计的任务就是设计这些函数，并确定它们之间的调用关系。</a:t>
            </a:r>
          </a:p>
          <a:p>
            <a:pPr marL="400050" lvl="1" indent="681038">
              <a:lnSpc>
                <a:spcPct val="100000"/>
              </a:lnSpc>
              <a:buNone/>
              <a:defRPr/>
            </a:pPr>
            <a:r>
              <a:rPr lang="zh-CN" altLang="en-US" b="1" dirty="0">
                <a:solidFill>
                  <a:srgbClr val="000000"/>
                </a:solidFill>
                <a:latin typeface="SimSun" panose="02010600030101010101" pitchFamily="2" charset="-122"/>
                <a:ea typeface="SimSun" panose="02010600030101010101" pitchFamily="2" charset="-122"/>
              </a:rPr>
              <a:t>函数的定义由函数说明和函数体组成。对函数的调用出现在函数的定义之前时，必须使用函数说明（又称函数原型）或包含有函数原型的头文件对被调函数予以说明。</a:t>
            </a:r>
          </a:p>
          <a:p>
            <a:pPr marL="400050" lvl="1" indent="681038">
              <a:lnSpc>
                <a:spcPct val="100000"/>
              </a:lnSpc>
              <a:buNone/>
              <a:defRPr/>
            </a:pPr>
            <a:r>
              <a:rPr lang="zh-CN" altLang="en-US" b="1" dirty="0">
                <a:solidFill>
                  <a:srgbClr val="000000"/>
                </a:solidFill>
                <a:latin typeface="SimSun" panose="02010600030101010101" pitchFamily="2" charset="-122"/>
                <a:ea typeface="SimSun" panose="02010600030101010101" pitchFamily="2" charset="-122"/>
              </a:rPr>
              <a:t>调用函数时，必须形实参数在个数、类型、顺序上一一对应。实参的值将单方向地传送给形参，在被调函数中改变形参的值对实参没有影响。可以将主调函数数据的地址传送到被调函数，被调函数借助这个地址改变主调函数的数据。</a:t>
            </a:r>
          </a:p>
          <a:p>
            <a:pPr marL="400050" lvl="1" indent="681038">
              <a:lnSpc>
                <a:spcPct val="100000"/>
              </a:lnSpc>
              <a:buNone/>
              <a:defRPr/>
            </a:pPr>
            <a:r>
              <a:rPr lang="zh-CN" altLang="en-US" b="1" dirty="0">
                <a:solidFill>
                  <a:srgbClr val="000000"/>
                </a:solidFill>
                <a:latin typeface="SimSun" panose="02010600030101010101" pitchFamily="2" charset="-122"/>
                <a:ea typeface="SimSun" panose="02010600030101010101" pitchFamily="2" charset="-122"/>
              </a:rPr>
              <a:t>被调函数可以通过 </a:t>
            </a:r>
            <a:r>
              <a:rPr lang="en-US" altLang="zh-CN" b="1" dirty="0">
                <a:solidFill>
                  <a:srgbClr val="000000"/>
                </a:solidFill>
                <a:latin typeface="SimSun" panose="02010600030101010101" pitchFamily="2" charset="-122"/>
                <a:ea typeface="SimSun" panose="02010600030101010101" pitchFamily="2" charset="-122"/>
              </a:rPr>
              <a:t>return </a:t>
            </a:r>
            <a:r>
              <a:rPr lang="zh-CN" altLang="en-US" b="1" dirty="0">
                <a:solidFill>
                  <a:srgbClr val="000000"/>
                </a:solidFill>
                <a:latin typeface="SimSun" panose="02010600030101010101" pitchFamily="2" charset="-122"/>
                <a:ea typeface="SimSun" panose="02010600030101010101" pitchFamily="2" charset="-122"/>
              </a:rPr>
              <a:t>语句将一个数据返回给主调函数。被调函数的数据类型必须和函数返回值类型一致。</a:t>
            </a:r>
          </a:p>
          <a:p>
            <a:pPr marL="400050" lvl="1" indent="681038">
              <a:lnSpc>
                <a:spcPct val="100000"/>
              </a:lnSpc>
              <a:buNone/>
              <a:defRPr/>
            </a:pPr>
            <a:r>
              <a:rPr lang="zh-CN" altLang="en-US" b="1" dirty="0">
                <a:solidFill>
                  <a:srgbClr val="000000"/>
                </a:solidFill>
                <a:latin typeface="SimSun" panose="02010600030101010101" pitchFamily="2" charset="-122"/>
                <a:ea typeface="SimSun" panose="02010600030101010101" pitchFamily="2" charset="-122"/>
              </a:rPr>
              <a:t>函数之间允许相互调用。函数不仅可以嵌套调用，还可以直接或间接地递归调用自身。</a:t>
            </a:r>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8988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6"/>
          <p:cNvSpPr txBox="1">
            <a:spLocks noChangeArrowheads="1"/>
          </p:cNvSpPr>
          <p:nvPr/>
        </p:nvSpPr>
        <p:spPr bwMode="auto">
          <a:xfrm>
            <a:off x="250825" y="944563"/>
            <a:ext cx="8569325" cy="35639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1168400" marR="0" lvl="1" indent="-711200" algn="l" defTabSz="914400" rtl="0" eaLnBrk="1" fontAlgn="base" latinLnBrk="0" hangingPunct="1">
              <a:lnSpc>
                <a:spcPct val="100000"/>
              </a:lnSpc>
              <a:spcBef>
                <a:spcPct val="20000"/>
              </a:spcBef>
              <a:spcAft>
                <a:spcPct val="0"/>
              </a:spcAft>
              <a:buClrTx/>
              <a:buSzTx/>
              <a:buFontTx/>
              <a:buAutoNum type="ea1JpnChsDbPeriod" startAt="4"/>
              <a:tabLst/>
              <a:defRPr/>
            </a:pPr>
            <a:r>
              <a:rPr kumimoji="0" lang="zh-CN" altLang="zh-CN" sz="3200" b="1" i="0" u="none" strike="noStrike" kern="0" cap="none" spc="0" normalizeH="0" baseline="0" noProof="0">
                <a:ln>
                  <a:noFill/>
                </a:ln>
                <a:solidFill>
                  <a:srgbClr val="000000"/>
                </a:solidFill>
                <a:effectLst/>
                <a:uLnTx/>
                <a:uFillTx/>
                <a:latin typeface="Arial"/>
                <a:ea typeface="宋体"/>
              </a:rPr>
              <a:t>函数分类</a:t>
            </a:r>
          </a:p>
          <a:p>
            <a:pPr marL="1524000" marR="0" lvl="2" indent="-609600" algn="l" defTabSz="914400" rtl="0" eaLnBrk="1" fontAlgn="base" latinLnBrk="0" hangingPunct="1">
              <a:lnSpc>
                <a:spcPct val="100000"/>
              </a:lnSpc>
              <a:spcBef>
                <a:spcPct val="20000"/>
              </a:spcBef>
              <a:spcAft>
                <a:spcPct val="0"/>
              </a:spcAft>
              <a:buClrTx/>
              <a:buSzTx/>
              <a:buFontTx/>
              <a:buAutoNum type="alphaLcPeriod"/>
              <a:tabLst/>
              <a:defRPr/>
            </a:pPr>
            <a:r>
              <a:rPr kumimoji="0" lang="zh-CN" altLang="en-US" sz="2800" b="1" i="0" u="none" strike="noStrike" kern="0" cap="none" spc="0" normalizeH="0" baseline="0" noProof="0">
                <a:ln>
                  <a:noFill/>
                </a:ln>
                <a:solidFill>
                  <a:srgbClr val="000000"/>
                </a:solidFill>
                <a:effectLst/>
                <a:uLnTx/>
                <a:uFillTx/>
                <a:latin typeface="Arial"/>
                <a:ea typeface="宋体"/>
              </a:rPr>
              <a:t>从用户角度</a:t>
            </a:r>
          </a:p>
          <a:p>
            <a:pPr marL="1879600" marR="0" lvl="3" indent="-50800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0" cap="none" spc="0" normalizeH="0" baseline="0" noProof="0">
                <a:ln>
                  <a:noFill/>
                </a:ln>
                <a:solidFill>
                  <a:srgbClr val="000000"/>
                </a:solidFill>
                <a:effectLst/>
                <a:uLnTx/>
                <a:uFillTx/>
                <a:latin typeface="Arial"/>
                <a:ea typeface="宋体"/>
              </a:rPr>
              <a:t>用户自定义函数</a:t>
            </a:r>
          </a:p>
          <a:p>
            <a:pPr marL="1879600" marR="0" lvl="3" indent="-508000" algn="l" defTabSz="914400" rtl="0" eaLnBrk="1" fontAlgn="base" latinLnBrk="0" hangingPunct="1">
              <a:lnSpc>
                <a:spcPct val="100000"/>
              </a:lnSpc>
              <a:spcBef>
                <a:spcPct val="20000"/>
              </a:spcBef>
              <a:spcAft>
                <a:spcPct val="0"/>
              </a:spcAft>
              <a:buClrTx/>
              <a:buSzTx/>
              <a:buFontTx/>
              <a:buChar char="–"/>
              <a:tabLst/>
              <a:defRPr/>
            </a:pPr>
            <a:r>
              <a:rPr kumimoji="0" lang="zh-CN" altLang="en-US" sz="2400" b="1" i="0" u="none" strike="noStrike" kern="0" cap="none" spc="0" normalizeH="0" baseline="0" noProof="0">
                <a:ln>
                  <a:noFill/>
                </a:ln>
                <a:solidFill>
                  <a:srgbClr val="000000"/>
                </a:solidFill>
                <a:effectLst/>
                <a:uLnTx/>
                <a:uFillTx/>
                <a:latin typeface="Arial"/>
                <a:ea typeface="宋体"/>
              </a:rPr>
              <a:t>标准函数（库函数）：由系统提供</a:t>
            </a:r>
          </a:p>
          <a:p>
            <a:pPr marL="1524000" marR="0" lvl="2" indent="-609600" algn="l" defTabSz="914400" rtl="0" eaLnBrk="1" fontAlgn="base" latinLnBrk="0" hangingPunct="1">
              <a:lnSpc>
                <a:spcPct val="100000"/>
              </a:lnSpc>
              <a:spcBef>
                <a:spcPct val="20000"/>
              </a:spcBef>
              <a:spcAft>
                <a:spcPct val="0"/>
              </a:spcAft>
              <a:buClrTx/>
              <a:buSzTx/>
              <a:buFontTx/>
              <a:buAutoNum type="alphaLcPeriod"/>
              <a:tabLst/>
              <a:defRPr/>
            </a:pPr>
            <a:r>
              <a:rPr kumimoji="0" lang="zh-CN" altLang="en-US" sz="2800" b="1" i="0" u="none" strike="noStrike" kern="0" cap="none" spc="0" normalizeH="0" baseline="0" noProof="0">
                <a:ln>
                  <a:noFill/>
                </a:ln>
                <a:solidFill>
                  <a:srgbClr val="000000"/>
                </a:solidFill>
                <a:effectLst/>
                <a:uLnTx/>
                <a:uFillTx/>
                <a:latin typeface="Arial"/>
                <a:ea typeface="宋体"/>
              </a:rPr>
              <a:t>从函数形式</a:t>
            </a:r>
          </a:p>
          <a:p>
            <a:pPr marL="1879600" marR="0" lvl="3" indent="-508000" algn="l" defTabSz="914400" rtl="0" eaLnBrk="1" fontAlgn="base" latinLnBrk="0" hangingPunct="1">
              <a:lnSpc>
                <a:spcPct val="100000"/>
              </a:lnSpc>
              <a:spcBef>
                <a:spcPct val="20000"/>
              </a:spcBef>
              <a:spcAft>
                <a:spcPct val="0"/>
              </a:spcAft>
              <a:buClrTx/>
              <a:buSzTx/>
              <a:buFontTx/>
              <a:buChar char="–"/>
              <a:tabLst/>
              <a:defRPr/>
            </a:pPr>
            <a:r>
              <a:rPr kumimoji="0" lang="zh-CN" altLang="en-US" sz="2800" b="1" i="0" u="none" strike="noStrike" kern="0" cap="none" spc="0" normalizeH="0" baseline="0" noProof="0">
                <a:ln>
                  <a:noFill/>
                </a:ln>
                <a:solidFill>
                  <a:srgbClr val="000000"/>
                </a:solidFill>
                <a:effectLst/>
                <a:uLnTx/>
                <a:uFillTx/>
                <a:latin typeface="Arial"/>
                <a:ea typeface="宋体"/>
              </a:rPr>
              <a:t>无参函数  </a:t>
            </a:r>
            <a:r>
              <a:rPr kumimoji="0" lang="en-US" altLang="zh-CN" sz="2800" b="1" i="0" u="none" strike="noStrike" kern="0" cap="none" spc="0" normalizeH="0" baseline="0" noProof="0">
                <a:ln>
                  <a:noFill/>
                </a:ln>
                <a:solidFill>
                  <a:srgbClr val="000000"/>
                </a:solidFill>
                <a:effectLst/>
                <a:uLnTx/>
                <a:uFillTx/>
                <a:latin typeface="Arial"/>
                <a:ea typeface="宋体"/>
              </a:rPr>
              <a:t>void main(void)</a:t>
            </a:r>
          </a:p>
          <a:p>
            <a:pPr marL="1879600" marR="0" lvl="3" indent="-508000" algn="l" defTabSz="914400" rtl="0" eaLnBrk="1" fontAlgn="base" latinLnBrk="0" hangingPunct="1">
              <a:lnSpc>
                <a:spcPct val="100000"/>
              </a:lnSpc>
              <a:spcBef>
                <a:spcPct val="20000"/>
              </a:spcBef>
              <a:spcAft>
                <a:spcPct val="0"/>
              </a:spcAft>
              <a:buClrTx/>
              <a:buSzTx/>
              <a:buFontTx/>
              <a:buChar char="–"/>
              <a:tabLst/>
              <a:defRPr/>
            </a:pPr>
            <a:r>
              <a:rPr kumimoji="0" lang="zh-CN" altLang="en-US" sz="2800" b="1" i="0" u="none" strike="noStrike" kern="0" cap="none" spc="0" normalizeH="0" baseline="0" noProof="0">
                <a:ln>
                  <a:noFill/>
                </a:ln>
                <a:solidFill>
                  <a:srgbClr val="000000"/>
                </a:solidFill>
                <a:effectLst/>
                <a:uLnTx/>
                <a:uFillTx/>
                <a:latin typeface="Arial"/>
                <a:ea typeface="宋体"/>
              </a:rPr>
              <a:t>有参函数  </a:t>
            </a:r>
            <a:r>
              <a:rPr kumimoji="0" lang="en-US" altLang="zh-CN" sz="2800" b="1" i="0" u="none" strike="noStrike" kern="0" cap="none" spc="0" normalizeH="0" baseline="0" noProof="0">
                <a:ln>
                  <a:noFill/>
                </a:ln>
                <a:solidFill>
                  <a:srgbClr val="000000"/>
                </a:solidFill>
                <a:effectLst/>
                <a:uLnTx/>
                <a:uFillTx/>
                <a:latin typeface="Arial"/>
                <a:ea typeface="宋体"/>
              </a:rPr>
              <a:t>int max(int a, int b)</a:t>
            </a:r>
          </a:p>
        </p:txBody>
      </p:sp>
      <p:sp>
        <p:nvSpPr>
          <p:cNvPr id="11" name="AutoShape 8"/>
          <p:cNvSpPr>
            <a:spLocks noChangeArrowheads="1"/>
          </p:cNvSpPr>
          <p:nvPr/>
        </p:nvSpPr>
        <p:spPr bwMode="auto">
          <a:xfrm>
            <a:off x="7391400" y="2497931"/>
            <a:ext cx="1905000" cy="457200"/>
          </a:xfrm>
          <a:prstGeom prst="wedgeRoundRectCallout">
            <a:avLst>
              <a:gd name="adj1" fmla="val -83917"/>
              <a:gd name="adj2" fmla="val 154514"/>
              <a:gd name="adj3" fmla="val 16667"/>
            </a:avLst>
          </a:prstGeom>
          <a:solidFill>
            <a:srgbClr val="00FFFF"/>
          </a:solidFill>
          <a:ln w="9525">
            <a:solidFill>
              <a:srgbClr val="000000"/>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sym typeface="Wingdings 2" panose="05020102010507070707" pitchFamily="18" charset="2"/>
              </a:rPr>
              <a:t>无参数传递</a:t>
            </a:r>
          </a:p>
        </p:txBody>
      </p:sp>
      <p:sp>
        <p:nvSpPr>
          <p:cNvPr id="12" name="AutoShape 9"/>
          <p:cNvSpPr>
            <a:spLocks noChangeArrowheads="1"/>
          </p:cNvSpPr>
          <p:nvPr/>
        </p:nvSpPr>
        <p:spPr bwMode="auto">
          <a:xfrm>
            <a:off x="7867650" y="3475614"/>
            <a:ext cx="1905000" cy="457200"/>
          </a:xfrm>
          <a:prstGeom prst="wedgeRoundRectCallout">
            <a:avLst>
              <a:gd name="adj1" fmla="val -85333"/>
              <a:gd name="adj2" fmla="val 106944"/>
              <a:gd name="adj3" fmla="val 16667"/>
            </a:avLst>
          </a:prstGeom>
          <a:solidFill>
            <a:srgbClr val="00FFFF"/>
          </a:solidFill>
          <a:ln w="9525">
            <a:solidFill>
              <a:srgbClr val="000000"/>
            </a:solidFill>
            <a:miter lim="800000"/>
            <a:headEnd/>
            <a:tailEnd/>
          </a:ln>
        </p:spPr>
        <p:txBody>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楷体_GB2312" pitchFamily="49" charset="-122"/>
                <a:sym typeface="Wingdings 2" panose="05020102010507070707" pitchFamily="18" charset="2"/>
              </a:rPr>
              <a:t>有参数传递</a:t>
            </a: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p:txBody>
      </p:sp>
      <p:sp>
        <p:nvSpPr>
          <p:cNvPr id="13" name="Text Box 7"/>
          <p:cNvSpPr txBox="1">
            <a:spLocks noChangeArrowheads="1"/>
          </p:cNvSpPr>
          <p:nvPr/>
        </p:nvSpPr>
        <p:spPr bwMode="auto">
          <a:xfrm>
            <a:off x="1125538" y="4556270"/>
            <a:ext cx="6775450" cy="1955800"/>
          </a:xfrm>
          <a:prstGeom prst="rect">
            <a:avLst/>
          </a:prstGeom>
          <a:solidFill>
            <a:srgbClr val="FFFFFF"/>
          </a:solidFill>
          <a:ln w="38100">
            <a:solidFill>
              <a:srgbClr val="3333CC"/>
            </a:solidFill>
            <a:miter lim="800000"/>
            <a:headEnd/>
            <a:tailEnd/>
          </a:ln>
        </p:spPr>
        <p:txBody>
          <a:bodyPr wrap="non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使用</a:t>
            </a:r>
            <a:r>
              <a:rPr kumimoji="1"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库函数</a:t>
            </a: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应注意：</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1</a:t>
            </a: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、函数功能、类别</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2</a:t>
            </a: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、函数参数的数目和顺序，及各参数意义和类型</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3</a:t>
            </a: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、函数返回值意义和类型</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4</a:t>
            </a: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、需要使用的包含文件</a:t>
            </a:r>
          </a:p>
        </p:txBody>
      </p:sp>
    </p:spTree>
    <p:extLst>
      <p:ext uri="{BB962C8B-B14F-4D97-AF65-F5344CB8AC3E}">
        <p14:creationId xmlns:p14="http://schemas.microsoft.com/office/powerpoint/2010/main" val="93449357"/>
      </p:ext>
    </p:extLst>
  </p:cSld>
  <p:clrMapOvr>
    <a:masterClrMapping/>
  </p:clrMapOvr>
  <p:transition>
    <p:random/>
    <p:sndAc>
      <p:stSnd>
        <p:snd r:embed="rId2" name="CAMERA.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idx="4294967295"/>
          </p:nvPr>
        </p:nvSpPr>
        <p:spPr/>
        <p:txBody>
          <a:bodyPr>
            <a:normAutofit/>
          </a:bodyPr>
          <a:lstStyle/>
          <a:p>
            <a:pPr eaLnBrk="1" hangingPunct="1">
              <a:defRPr/>
            </a:pPr>
            <a:r>
              <a:rPr lang="zh-CN" altLang="en-US" sz="3600" b="1" dirty="0">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本章小结</a:t>
            </a:r>
          </a:p>
        </p:txBody>
      </p:sp>
      <p:sp>
        <p:nvSpPr>
          <p:cNvPr id="3" name="内容占位符 2"/>
          <p:cNvSpPr>
            <a:spLocks noGrp="1"/>
          </p:cNvSpPr>
          <p:nvPr>
            <p:ph idx="4294967295"/>
          </p:nvPr>
        </p:nvSpPr>
        <p:spPr>
          <a:xfrm>
            <a:off x="374074" y="1191481"/>
            <a:ext cx="10979726" cy="5184775"/>
          </a:xfrm>
        </p:spPr>
        <p:txBody>
          <a:bodyPr>
            <a:noAutofit/>
          </a:bodyPr>
          <a:lstStyle/>
          <a:p>
            <a:pPr marL="400050" lvl="1" indent="681038">
              <a:lnSpc>
                <a:spcPts val="2800"/>
              </a:lnSpc>
              <a:buNone/>
              <a:defRPr/>
            </a:pPr>
            <a:r>
              <a:rPr lang="en-US" altLang="zh-CN" sz="2000" b="1" dirty="0">
                <a:solidFill>
                  <a:srgbClr val="000000"/>
                </a:solidFill>
                <a:latin typeface="SimSun" panose="02010600030101010101" pitchFamily="2" charset="-122"/>
                <a:ea typeface="SimSun" panose="02010600030101010101" pitchFamily="2" charset="-122"/>
              </a:rPr>
              <a:t>C </a:t>
            </a:r>
            <a:r>
              <a:rPr lang="zh-CN" altLang="en-US" sz="2000" b="1" dirty="0">
                <a:solidFill>
                  <a:srgbClr val="000000"/>
                </a:solidFill>
                <a:latin typeface="SimSun" panose="02010600030101010101" pitchFamily="2" charset="-122"/>
                <a:ea typeface="SimSun" panose="02010600030101010101" pitchFamily="2" charset="-122"/>
              </a:rPr>
              <a:t>语言程序设计所使用的变量的类型包括两种属性：存储类型和数据类型。 </a:t>
            </a:r>
            <a:r>
              <a:rPr lang="en-US" altLang="zh-CN" sz="2000" b="1" dirty="0">
                <a:solidFill>
                  <a:srgbClr val="000000"/>
                </a:solidFill>
                <a:latin typeface="SimSun" panose="02010600030101010101" pitchFamily="2" charset="-122"/>
                <a:ea typeface="SimSun" panose="02010600030101010101" pitchFamily="2" charset="-122"/>
              </a:rPr>
              <a:t>register </a:t>
            </a:r>
            <a:r>
              <a:rPr lang="zh-CN" altLang="en-US" sz="2000" b="1" dirty="0">
                <a:solidFill>
                  <a:srgbClr val="000000"/>
                </a:solidFill>
                <a:latin typeface="SimSun" panose="02010600030101010101" pitchFamily="2" charset="-122"/>
                <a:ea typeface="SimSun" panose="02010600030101010101" pitchFamily="2" charset="-122"/>
              </a:rPr>
              <a:t>型变量通常由系统自动选定。 </a:t>
            </a:r>
            <a:r>
              <a:rPr lang="en-US" altLang="zh-CN" sz="2000" b="1" dirty="0">
                <a:solidFill>
                  <a:srgbClr val="000000"/>
                </a:solidFill>
                <a:latin typeface="SimSun" panose="02010600030101010101" pitchFamily="2" charset="-122"/>
                <a:ea typeface="SimSun" panose="02010600030101010101" pitchFamily="2" charset="-122"/>
              </a:rPr>
              <a:t>auto </a:t>
            </a:r>
            <a:r>
              <a:rPr lang="zh-CN" altLang="en-US" sz="2000" b="1" dirty="0">
                <a:solidFill>
                  <a:srgbClr val="000000"/>
                </a:solidFill>
                <a:latin typeface="SimSun" panose="02010600030101010101" pitchFamily="2" charset="-122"/>
                <a:ea typeface="SimSun" panose="02010600030101010101" pitchFamily="2" charset="-122"/>
              </a:rPr>
              <a:t>型变量通常缺省说明。局部静态变量具有全局寿命，但仅限于函数内部可见；函数调用结束后， </a:t>
            </a:r>
            <a:r>
              <a:rPr lang="en-US" altLang="zh-CN" sz="2000" b="1" dirty="0">
                <a:solidFill>
                  <a:srgbClr val="000000"/>
                </a:solidFill>
                <a:latin typeface="SimSun" panose="02010600030101010101" pitchFamily="2" charset="-122"/>
                <a:ea typeface="SimSun" panose="02010600030101010101" pitchFamily="2" charset="-122"/>
              </a:rPr>
              <a:t>static </a:t>
            </a:r>
            <a:r>
              <a:rPr lang="zh-CN" altLang="en-US" sz="2000" b="1" dirty="0">
                <a:solidFill>
                  <a:srgbClr val="000000"/>
                </a:solidFill>
                <a:latin typeface="SimSun" panose="02010600030101010101" pitchFamily="2" charset="-122"/>
                <a:ea typeface="SimSun" panose="02010600030101010101" pitchFamily="2" charset="-122"/>
              </a:rPr>
              <a:t>型局部变量仍然使用所分配的内存保留原值，但不再可见。 </a:t>
            </a:r>
            <a:r>
              <a:rPr lang="en-US" altLang="zh-CN" sz="2000" b="1" dirty="0">
                <a:solidFill>
                  <a:srgbClr val="000000"/>
                </a:solidFill>
                <a:latin typeface="SimSun" panose="02010600030101010101" pitchFamily="2" charset="-122"/>
                <a:ea typeface="SimSun" panose="02010600030101010101" pitchFamily="2" charset="-122"/>
              </a:rPr>
              <a:t>static </a:t>
            </a:r>
            <a:r>
              <a:rPr lang="zh-CN" altLang="en-US" sz="2000" b="1" dirty="0">
                <a:solidFill>
                  <a:srgbClr val="000000"/>
                </a:solidFill>
                <a:latin typeface="SimSun" panose="02010600030101010101" pitchFamily="2" charset="-122"/>
                <a:ea typeface="SimSun" panose="02010600030101010101" pitchFamily="2" charset="-122"/>
              </a:rPr>
              <a:t>型变量、 </a:t>
            </a:r>
            <a:r>
              <a:rPr lang="en-US" altLang="zh-CN" sz="2000" b="1" dirty="0">
                <a:solidFill>
                  <a:srgbClr val="000000"/>
                </a:solidFill>
                <a:latin typeface="SimSun" panose="02010600030101010101" pitchFamily="2" charset="-122"/>
                <a:ea typeface="SimSun" panose="02010600030101010101" pitchFamily="2" charset="-122"/>
              </a:rPr>
              <a:t>extern </a:t>
            </a:r>
            <a:r>
              <a:rPr lang="zh-CN" altLang="en-US" sz="2000" b="1" dirty="0">
                <a:solidFill>
                  <a:srgbClr val="000000"/>
                </a:solidFill>
                <a:latin typeface="SimSun" panose="02010600030101010101" pitchFamily="2" charset="-122"/>
                <a:ea typeface="SimSun" panose="02010600030101010101" pitchFamily="2" charset="-122"/>
              </a:rPr>
              <a:t>型变量默认初始化为 </a:t>
            </a:r>
            <a:r>
              <a:rPr lang="en-US" altLang="zh-CN" sz="2000" b="1" dirty="0">
                <a:solidFill>
                  <a:srgbClr val="000000"/>
                </a:solidFill>
                <a:latin typeface="SimSun" panose="02010600030101010101" pitchFamily="2" charset="-122"/>
                <a:ea typeface="SimSun" panose="02010600030101010101" pitchFamily="2" charset="-122"/>
              </a:rPr>
              <a:t>0</a:t>
            </a:r>
            <a:r>
              <a:rPr lang="zh-CN" altLang="en-US" sz="2000" b="1" dirty="0">
                <a:solidFill>
                  <a:srgbClr val="000000"/>
                </a:solidFill>
                <a:latin typeface="SimSun" panose="02010600030101010101" pitchFamily="2" charset="-122"/>
                <a:ea typeface="SimSun" panose="02010600030101010101" pitchFamily="2" charset="-122"/>
              </a:rPr>
              <a:t>，且只初始化一次。基于全局变量的副作用，建议不用或少用 </a:t>
            </a:r>
            <a:r>
              <a:rPr lang="en-US" altLang="zh-CN" sz="2000" b="1" dirty="0">
                <a:solidFill>
                  <a:srgbClr val="000000"/>
                </a:solidFill>
                <a:latin typeface="SimSun" panose="02010600030101010101" pitchFamily="2" charset="-122"/>
                <a:ea typeface="SimSun" panose="02010600030101010101" pitchFamily="2" charset="-122"/>
              </a:rPr>
              <a:t>static </a:t>
            </a:r>
            <a:r>
              <a:rPr lang="zh-CN" altLang="en-US" sz="2000" b="1" dirty="0">
                <a:solidFill>
                  <a:srgbClr val="000000"/>
                </a:solidFill>
                <a:latin typeface="SimSun" panose="02010600030101010101" pitchFamily="2" charset="-122"/>
                <a:ea typeface="SimSun" panose="02010600030101010101" pitchFamily="2" charset="-122"/>
              </a:rPr>
              <a:t>型全局变量、 </a:t>
            </a:r>
            <a:r>
              <a:rPr lang="en-US" altLang="zh-CN" sz="2000" b="1" dirty="0">
                <a:solidFill>
                  <a:srgbClr val="000000"/>
                </a:solidFill>
                <a:latin typeface="SimSun" panose="02010600030101010101" pitchFamily="2" charset="-122"/>
                <a:ea typeface="SimSun" panose="02010600030101010101" pitchFamily="2" charset="-122"/>
              </a:rPr>
              <a:t>extern </a:t>
            </a:r>
            <a:r>
              <a:rPr lang="zh-CN" altLang="en-US" sz="2000" b="1" dirty="0">
                <a:solidFill>
                  <a:srgbClr val="000000"/>
                </a:solidFill>
                <a:latin typeface="SimSun" panose="02010600030101010101" pitchFamily="2" charset="-122"/>
                <a:ea typeface="SimSun" panose="02010600030101010101" pitchFamily="2" charset="-122"/>
              </a:rPr>
              <a:t>型变量。</a:t>
            </a:r>
          </a:p>
          <a:p>
            <a:pPr marL="400050" lvl="1" indent="681038">
              <a:lnSpc>
                <a:spcPts val="2800"/>
              </a:lnSpc>
              <a:buNone/>
              <a:defRPr/>
            </a:pPr>
            <a:r>
              <a:rPr lang="zh-CN" altLang="en-US" sz="2000" b="1" dirty="0">
                <a:solidFill>
                  <a:srgbClr val="000000"/>
                </a:solidFill>
                <a:latin typeface="SimSun" panose="02010600030101010101" pitchFamily="2" charset="-122"/>
                <a:ea typeface="SimSun" panose="02010600030101010101" pitchFamily="2" charset="-122"/>
              </a:rPr>
              <a:t>使用预处理功能便于程序的修改、阅读、移植和调试，也便于实现模块化程序设计。</a:t>
            </a:r>
          </a:p>
          <a:p>
            <a:pPr marL="400050" lvl="1" indent="681038">
              <a:lnSpc>
                <a:spcPts val="2800"/>
              </a:lnSpc>
              <a:buNone/>
              <a:defRPr/>
            </a:pPr>
            <a:r>
              <a:rPr lang="zh-CN" altLang="en-US" sz="2000" b="1" dirty="0">
                <a:solidFill>
                  <a:srgbClr val="000000"/>
                </a:solidFill>
                <a:latin typeface="SimSun" panose="02010600030101010101" pitchFamily="2" charset="-122"/>
                <a:ea typeface="SimSun" panose="02010600030101010101" pitchFamily="2" charset="-122"/>
              </a:rPr>
              <a:t>文件包含是预处理的一个重要功能，它可用来把多个源程序文件连接成一个源程序文件进行编译，结果将生成一个目标文件。</a:t>
            </a:r>
          </a:p>
          <a:p>
            <a:pPr marL="400050" lvl="1" indent="681038">
              <a:lnSpc>
                <a:spcPts val="2800"/>
              </a:lnSpc>
              <a:buNone/>
              <a:defRPr/>
            </a:pPr>
            <a:r>
              <a:rPr lang="zh-CN" altLang="en-US" sz="2000" b="1" dirty="0">
                <a:solidFill>
                  <a:srgbClr val="000000"/>
                </a:solidFill>
                <a:latin typeface="SimSun" panose="02010600030101010101" pitchFamily="2" charset="-122"/>
                <a:ea typeface="SimSun" panose="02010600030101010101" pitchFamily="2" charset="-122"/>
              </a:rPr>
              <a:t>宏定义是用一个标识符来表示一个字符串，这个字符串可以是常量、变量或表达式等。</a:t>
            </a:r>
          </a:p>
          <a:p>
            <a:pPr marL="400050" lvl="1" indent="681038">
              <a:lnSpc>
                <a:spcPts val="2800"/>
              </a:lnSpc>
              <a:buNone/>
              <a:defRPr/>
            </a:pPr>
            <a:r>
              <a:rPr lang="zh-CN" altLang="en-US" sz="2000" b="1" dirty="0">
                <a:solidFill>
                  <a:srgbClr val="000000"/>
                </a:solidFill>
                <a:latin typeface="SimSun" panose="02010600030101010101" pitchFamily="2" charset="-122"/>
                <a:ea typeface="SimSun" panose="02010600030101010101" pitchFamily="2" charset="-122"/>
              </a:rPr>
              <a:t>在宏调用中将用该字符串代换宏名。宏定义可以带有参数，宏调用时是以实参代换形参，而不是值传送。为了避免宏代换时发生错误，宏定义中的字符串应加括号，字符串中出现的形式参数两边也应加括号。</a:t>
            </a:r>
          </a:p>
          <a:p>
            <a:pPr marL="400050" lvl="1" indent="681038">
              <a:lnSpc>
                <a:spcPts val="2800"/>
              </a:lnSpc>
              <a:buNone/>
              <a:defRPr/>
            </a:pPr>
            <a:r>
              <a:rPr lang="zh-CN" altLang="en-US" sz="2000" b="1" dirty="0">
                <a:solidFill>
                  <a:srgbClr val="000000"/>
                </a:solidFill>
                <a:latin typeface="SimSun" panose="02010600030101010101" pitchFamily="2" charset="-122"/>
                <a:ea typeface="SimSun" panose="02010600030101010101" pitchFamily="2" charset="-122"/>
              </a:rPr>
              <a:t>条件编译允许只编译源程序中满足条件的程序段，使生成的目标程序较短，从而减少了内存的开销，提高了程序的效率。</a:t>
            </a:r>
            <a:br>
              <a:rPr lang="zh-CN" altLang="en-US" sz="2000" b="1" dirty="0"/>
            </a:br>
            <a:br>
              <a:rPr lang="zh-CN" altLang="en-US" sz="2000" b="1" dirty="0"/>
            </a:br>
            <a:br>
              <a:rPr lang="zh-CN" altLang="en-US" sz="2000" b="1" dirty="0"/>
            </a:br>
            <a:endParaRPr lang="zh-CN" altLang="en-US"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98732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AutoShape 3"/>
          <p:cNvSpPr>
            <a:spLocks noChangeArrowheads="1"/>
          </p:cNvSpPr>
          <p:nvPr/>
        </p:nvSpPr>
        <p:spPr bwMode="auto">
          <a:xfrm>
            <a:off x="7308850" y="1052513"/>
            <a:ext cx="1660525" cy="561975"/>
          </a:xfrm>
          <a:prstGeom prst="wedgeEllipseCallout">
            <a:avLst>
              <a:gd name="adj1" fmla="val -94935"/>
              <a:gd name="adj2" fmla="val 102824"/>
            </a:avLst>
          </a:prstGeom>
          <a:solidFill>
            <a:srgbClr val="FFFFFF"/>
          </a:solidFill>
          <a:ln w="38100">
            <a:solidFill>
              <a:srgbClr val="339966"/>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000" b="0">
                <a:solidFill>
                  <a:srgbClr val="000000"/>
                </a:solidFill>
                <a:latin typeface="Times New Roman" panose="02020603050405020304" pitchFamily="18" charset="0"/>
              </a:rPr>
              <a:t>形参列表</a:t>
            </a:r>
          </a:p>
        </p:txBody>
      </p:sp>
      <p:sp>
        <p:nvSpPr>
          <p:cNvPr id="14" name="AutoShape 5"/>
          <p:cNvSpPr>
            <a:spLocks noChangeArrowheads="1"/>
          </p:cNvSpPr>
          <p:nvPr/>
        </p:nvSpPr>
        <p:spPr bwMode="auto">
          <a:xfrm>
            <a:off x="5940425" y="3105150"/>
            <a:ext cx="1301750" cy="561975"/>
          </a:xfrm>
          <a:prstGeom prst="wedgeEllipseCallout">
            <a:avLst>
              <a:gd name="adj1" fmla="val -85486"/>
              <a:gd name="adj2" fmla="val -63278"/>
            </a:avLst>
          </a:prstGeom>
          <a:solidFill>
            <a:srgbClr val="FFFFFF"/>
          </a:solidFill>
          <a:ln w="38100">
            <a:solidFill>
              <a:srgbClr val="339966"/>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000" b="0">
                <a:solidFill>
                  <a:srgbClr val="000000"/>
                </a:solidFill>
                <a:latin typeface="Times New Roman" panose="02020603050405020304" pitchFamily="18" charset="0"/>
              </a:rPr>
              <a:t>函数体</a:t>
            </a:r>
          </a:p>
        </p:txBody>
      </p:sp>
      <p:sp>
        <p:nvSpPr>
          <p:cNvPr id="15" name="Text Box 7"/>
          <p:cNvSpPr txBox="1">
            <a:spLocks noChangeArrowheads="1"/>
          </p:cNvSpPr>
          <p:nvPr/>
        </p:nvSpPr>
        <p:spPr bwMode="auto">
          <a:xfrm>
            <a:off x="2655888" y="1792288"/>
            <a:ext cx="51911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buFontTx/>
              <a:buNone/>
            </a:pPr>
            <a:r>
              <a:rPr kumimoji="1" lang="en-US" altLang="zh-CN" sz="2400">
                <a:solidFill>
                  <a:srgbClr val="000000"/>
                </a:solidFill>
                <a:latin typeface="Times New Roman" panose="02020603050405020304" pitchFamily="18" charset="0"/>
              </a:rPr>
              <a:t>type functionname</a:t>
            </a:r>
            <a:r>
              <a:rPr kumimoji="1" lang="zh-CN" altLang="en-US" sz="2400">
                <a:solidFill>
                  <a:srgbClr val="000000"/>
                </a:solidFill>
                <a:latin typeface="Times New Roman" panose="02020603050405020304" pitchFamily="18" charset="0"/>
              </a:rPr>
              <a:t>（</a:t>
            </a:r>
            <a:r>
              <a:rPr kumimoji="1" lang="en-US" altLang="zh-CN" sz="2400">
                <a:solidFill>
                  <a:srgbClr val="FF0000"/>
                </a:solidFill>
                <a:latin typeface="Times New Roman" panose="02020603050405020304" pitchFamily="18" charset="0"/>
              </a:rPr>
              <a:t>[</a:t>
            </a:r>
            <a:r>
              <a:rPr kumimoji="1" lang="en-US" altLang="zh-CN" sz="2400">
                <a:solidFill>
                  <a:srgbClr val="000000"/>
                </a:solidFill>
                <a:latin typeface="Times New Roman" panose="02020603050405020304" pitchFamily="18" charset="0"/>
              </a:rPr>
              <a:t>type var,……</a:t>
            </a:r>
            <a:r>
              <a:rPr kumimoji="1" lang="en-US" altLang="zh-CN" sz="2400">
                <a:solidFill>
                  <a:srgbClr val="FF0000"/>
                </a:solidFill>
                <a:latin typeface="Times New Roman" panose="02020603050405020304" pitchFamily="18" charset="0"/>
              </a:rPr>
              <a:t>]</a:t>
            </a:r>
            <a:r>
              <a:rPr kumimoji="1" lang="zh-CN" altLang="en-US" sz="240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a:solidFill>
                  <a:srgbClr val="000000"/>
                </a:solidFill>
                <a:latin typeface="Times New Roman" panose="02020603050405020304" pitchFamily="18" charset="0"/>
              </a:rPr>
              <a:t>{</a:t>
            </a:r>
          </a:p>
          <a:p>
            <a:pPr defTabSz="914400" eaLnBrk="0" fontAlgn="base" hangingPunct="0">
              <a:spcBef>
                <a:spcPct val="0"/>
              </a:spcBef>
              <a:spcAft>
                <a:spcPct val="0"/>
              </a:spcAft>
              <a:buFontTx/>
              <a:buNone/>
            </a:pPr>
            <a:r>
              <a:rPr kumimoji="1" lang="en-US" altLang="zh-CN" sz="2400">
                <a:solidFill>
                  <a:srgbClr val="000000"/>
                </a:solidFill>
                <a:latin typeface="Times New Roman" panose="02020603050405020304" pitchFamily="18" charset="0"/>
              </a:rPr>
              <a:t>	</a:t>
            </a:r>
            <a:r>
              <a:rPr kumimoji="1" lang="zh-CN" altLang="en-US" sz="2400">
                <a:solidFill>
                  <a:srgbClr val="000000"/>
                </a:solidFill>
                <a:latin typeface="Times New Roman" panose="02020603050405020304" pitchFamily="18" charset="0"/>
              </a:rPr>
              <a:t>说明部分</a:t>
            </a:r>
          </a:p>
          <a:p>
            <a:pPr defTabSz="914400" eaLnBrk="0" fontAlgn="base" hangingPunct="0">
              <a:spcBef>
                <a:spcPct val="0"/>
              </a:spcBef>
              <a:spcAft>
                <a:spcPct val="0"/>
              </a:spcAft>
              <a:buFontTx/>
              <a:buNone/>
            </a:pPr>
            <a:r>
              <a:rPr kumimoji="1" lang="zh-CN" altLang="en-US" sz="2400">
                <a:solidFill>
                  <a:srgbClr val="000000"/>
                </a:solidFill>
                <a:latin typeface="Times New Roman" panose="02020603050405020304" pitchFamily="18" charset="0"/>
              </a:rPr>
              <a:t>	语句部分</a:t>
            </a:r>
          </a:p>
          <a:p>
            <a:pPr defTabSz="914400" eaLnBrk="0" fontAlgn="base" hangingPunct="0">
              <a:spcBef>
                <a:spcPct val="0"/>
              </a:spcBef>
              <a:spcAft>
                <a:spcPct val="0"/>
              </a:spcAft>
              <a:buFontTx/>
              <a:buNone/>
            </a:pPr>
            <a:r>
              <a:rPr kumimoji="1" lang="en-US" altLang="zh-CN" sz="2400">
                <a:solidFill>
                  <a:srgbClr val="000000"/>
                </a:solidFill>
                <a:latin typeface="Times New Roman" panose="02020603050405020304" pitchFamily="18" charset="0"/>
              </a:rPr>
              <a:t>}</a:t>
            </a:r>
          </a:p>
        </p:txBody>
      </p:sp>
      <p:sp>
        <p:nvSpPr>
          <p:cNvPr id="16" name="Text Box 8"/>
          <p:cNvSpPr txBox="1">
            <a:spLocks noChangeArrowheads="1"/>
          </p:cNvSpPr>
          <p:nvPr/>
        </p:nvSpPr>
        <p:spPr bwMode="auto">
          <a:xfrm>
            <a:off x="407988" y="1762125"/>
            <a:ext cx="2327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800">
                <a:solidFill>
                  <a:srgbClr val="000000"/>
                </a:solidFill>
                <a:latin typeface="宋体" panose="02010600030101010101" pitchFamily="2" charset="-122"/>
              </a:rPr>
              <a:t>一</a:t>
            </a:r>
            <a:r>
              <a:rPr kumimoji="1" lang="en-US" altLang="zh-CN" sz="2800">
                <a:solidFill>
                  <a:srgbClr val="000000"/>
                </a:solidFill>
                <a:latin typeface="宋体" panose="02010600030101010101" pitchFamily="2" charset="-122"/>
              </a:rPr>
              <a:t>. </a:t>
            </a:r>
            <a:r>
              <a:rPr kumimoji="1" lang="zh-CN" altLang="en-US" sz="2800">
                <a:solidFill>
                  <a:srgbClr val="000000"/>
                </a:solidFill>
                <a:latin typeface="宋体" panose="02010600030101010101" pitchFamily="2" charset="-122"/>
              </a:rPr>
              <a:t>定义：</a:t>
            </a:r>
          </a:p>
          <a:p>
            <a:pPr algn="ctr" defTabSz="914400" fontAlgn="base">
              <a:spcBef>
                <a:spcPct val="0"/>
              </a:spcBef>
              <a:spcAft>
                <a:spcPct val="0"/>
              </a:spcAft>
              <a:buFontTx/>
              <a:buNone/>
            </a:pPr>
            <a:r>
              <a:rPr kumimoji="1" lang="zh-CN" altLang="en-US" sz="2800">
                <a:solidFill>
                  <a:srgbClr val="000000"/>
                </a:solidFill>
                <a:latin typeface="宋体" panose="02010600030101010101" pitchFamily="2" charset="-122"/>
              </a:rPr>
              <a:t>（现代风格）</a:t>
            </a:r>
          </a:p>
        </p:txBody>
      </p:sp>
      <p:sp>
        <p:nvSpPr>
          <p:cNvPr id="17" name="Text Box 9"/>
          <p:cNvSpPr txBox="1">
            <a:spLocks noChangeArrowheads="1"/>
          </p:cNvSpPr>
          <p:nvPr/>
        </p:nvSpPr>
        <p:spPr bwMode="auto">
          <a:xfrm>
            <a:off x="1571625" y="3775076"/>
            <a:ext cx="3349625" cy="2686050"/>
          </a:xfrm>
          <a:prstGeom prst="rect">
            <a:avLst/>
          </a:prstGeom>
          <a:solidFill>
            <a:srgbClr val="FFFFFF"/>
          </a:solidFill>
          <a:ln w="38100">
            <a:solidFill>
              <a:srgbClr val="008000"/>
            </a:solidFill>
            <a:miter lim="800000"/>
            <a:headEnd/>
            <a:tailEnd/>
          </a:ln>
        </p:spPr>
        <p:txBody>
          <a:bodyPr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有参函数（现代风格）</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int max</a:t>
            </a:r>
            <a:r>
              <a:rPr kumimoji="1" lang="en-US" altLang="zh-CN"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(int x, int y</a:t>
            </a: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int z;</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z=x&gt;y?x:y;</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return(z);</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18" name="Text Box 17"/>
          <p:cNvSpPr txBox="1">
            <a:spLocks noChangeArrowheads="1"/>
          </p:cNvSpPr>
          <p:nvPr/>
        </p:nvSpPr>
        <p:spPr bwMode="auto">
          <a:xfrm>
            <a:off x="5880678" y="4496523"/>
            <a:ext cx="3829050" cy="1955800"/>
          </a:xfrm>
          <a:prstGeom prst="rect">
            <a:avLst/>
          </a:prstGeom>
          <a:solidFill>
            <a:srgbClr val="FFFFFF"/>
          </a:solidFill>
          <a:ln w="38100">
            <a:solidFill>
              <a:srgbClr val="008000"/>
            </a:solidFill>
            <a:miter lim="800000"/>
            <a:headEnd/>
            <a:tailEnd/>
          </a:ln>
        </p:spPr>
        <p:txBody>
          <a:bodyPr wrap="non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无参函数</a:t>
            </a:r>
            <a:r>
              <a:rPr kumimoji="1"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（现代风格）</a:t>
            </a:r>
            <a:endPar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void printstar(</a:t>
            </a:r>
            <a:r>
              <a:rPr kumimoji="1" lang="en-US" altLang="zh-CN" sz="24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sym typeface="Wingdings 2" panose="05020102010507070707" pitchFamily="18" charset="2"/>
              </a:rPr>
              <a:t>void</a:t>
            </a: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        printf(“*********\n”);</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sym typeface="Wingdings 2" panose="05020102010507070707" pitchFamily="18" charset="2"/>
              </a:rPr>
              <a:t>}</a:t>
            </a:r>
          </a:p>
        </p:txBody>
      </p:sp>
      <p:sp>
        <p:nvSpPr>
          <p:cNvPr id="19" name="Rectangle 22"/>
          <p:cNvSpPr txBox="1">
            <a:spLocks noChangeArrowheads="1"/>
          </p:cNvSpPr>
          <p:nvPr/>
        </p:nvSpPr>
        <p:spPr bwMode="auto">
          <a:xfrm>
            <a:off x="431800" y="5842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sym typeface="Wingdings 2" pitchFamily="18" charset="2"/>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隶书" pitchFamily="49" charset="-122"/>
                <a:ea typeface="隶书" pitchFamily="49" charset="-122"/>
                <a:sym typeface="Wingdings 2" pitchFamily="18" charset="2"/>
              </a:defRPr>
            </a:lvl9pPr>
          </a:lstStyle>
          <a:p>
            <a:pPr defTabSz="914400" eaLnBrk="1" hangingPunct="1">
              <a:defRPr/>
            </a:pPr>
            <a:r>
              <a:rPr lang="en-US" altLang="zh-CN" sz="3200" kern="0">
                <a:latin typeface="黑体" pitchFamily="2" charset="-122"/>
                <a:ea typeface="黑体" pitchFamily="2" charset="-122"/>
              </a:rPr>
              <a:t>6. </a:t>
            </a:r>
            <a:r>
              <a:rPr lang="en-US" altLang="en-US" sz="3200" kern="0">
                <a:latin typeface="黑体" pitchFamily="2" charset="-122"/>
                <a:ea typeface="黑体" pitchFamily="2" charset="-122"/>
              </a:rPr>
              <a:t>2  函数的</a:t>
            </a:r>
            <a:r>
              <a:rPr lang="zh-CN" altLang="en-US" sz="3200" kern="0">
                <a:latin typeface="黑体" pitchFamily="2" charset="-122"/>
                <a:ea typeface="黑体" pitchFamily="2" charset="-122"/>
              </a:rPr>
              <a:t>定义、说明与调用</a:t>
            </a:r>
          </a:p>
        </p:txBody>
      </p:sp>
      <p:sp>
        <p:nvSpPr>
          <p:cNvPr id="20" name="AutoShape 25"/>
          <p:cNvSpPr>
            <a:spLocks noChangeArrowheads="1"/>
          </p:cNvSpPr>
          <p:nvPr/>
        </p:nvSpPr>
        <p:spPr bwMode="auto">
          <a:xfrm>
            <a:off x="6011862" y="2349500"/>
            <a:ext cx="2389187" cy="561975"/>
          </a:xfrm>
          <a:prstGeom prst="wedgeEllipseCallout">
            <a:avLst>
              <a:gd name="adj1" fmla="val -86190"/>
              <a:gd name="adj2" fmla="val -79944"/>
            </a:avLst>
          </a:prstGeom>
          <a:solidFill>
            <a:srgbClr val="FFFFFF"/>
          </a:solidFill>
          <a:ln w="38100">
            <a:solidFill>
              <a:srgbClr val="339966"/>
            </a:solidFill>
            <a:miter lim="800000"/>
            <a:headEnd/>
            <a:tailEnd/>
          </a:ln>
        </p:spPr>
        <p:txBody>
          <a:bodyPr wrap="squar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914400" fontAlgn="base">
              <a:spcBef>
                <a:spcPct val="0"/>
              </a:spcBef>
              <a:spcAft>
                <a:spcPct val="0"/>
              </a:spcAft>
              <a:buFontTx/>
              <a:buNone/>
            </a:pPr>
            <a:r>
              <a:rPr kumimoji="1" lang="zh-CN" altLang="en-US" sz="2000" b="0">
                <a:solidFill>
                  <a:srgbClr val="000000"/>
                </a:solidFill>
                <a:latin typeface="Times New Roman" panose="02020603050405020304" pitchFamily="18" charset="0"/>
              </a:rPr>
              <a:t>合法标识符</a:t>
            </a:r>
          </a:p>
        </p:txBody>
      </p:sp>
    </p:spTree>
    <p:extLst>
      <p:ext uri="{BB962C8B-B14F-4D97-AF65-F5344CB8AC3E}">
        <p14:creationId xmlns:p14="http://schemas.microsoft.com/office/powerpoint/2010/main" val="3661408192"/>
      </p:ext>
    </p:extLst>
  </p:cSld>
  <p:clrMapOvr>
    <a:masterClrMapping/>
  </p:clrMapOvr>
  <p:transition>
    <p:random/>
    <p:sndAc>
      <p:stSnd>
        <p:snd r:embed="rId2" name="CAMERA.WAV"/>
      </p:stSnd>
    </p:sndAc>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576263" y="873125"/>
            <a:ext cx="8229600" cy="3600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812800" indent="-812800" algn="l" rtl="0" eaLnBrk="0" fontAlgn="base" hangingPunct="0">
              <a:spcBef>
                <a:spcPct val="20000"/>
              </a:spcBef>
              <a:spcAft>
                <a:spcPct val="0"/>
              </a:spcAft>
              <a:buChar char="•"/>
              <a:defRPr sz="3200" b="1">
                <a:solidFill>
                  <a:schemeClr val="tx1"/>
                </a:solidFill>
                <a:effectLst>
                  <a:outerShdw blurRad="38100" dist="38100" dir="2700000" algn="tl">
                    <a:srgbClr val="C0C0C0"/>
                  </a:outerShdw>
                </a:effectLst>
                <a:latin typeface="+mn-lt"/>
                <a:ea typeface="+mn-ea"/>
                <a:cs typeface="+mn-cs"/>
                <a:sym typeface="Wingdings 2" pitchFamily="18" charset="2"/>
              </a:defRPr>
            </a:lvl1pPr>
            <a:lvl2pPr marL="1168400" indent="-711200" algn="l" rtl="0" eaLnBrk="0" fontAlgn="base" hangingPunct="0">
              <a:spcBef>
                <a:spcPct val="20000"/>
              </a:spcBef>
              <a:spcAft>
                <a:spcPct val="0"/>
              </a:spcAft>
              <a:buAutoNum type="ea1JpnChsDbPeriod"/>
              <a:defRPr sz="2800">
                <a:solidFill>
                  <a:schemeClr val="tx1"/>
                </a:solidFill>
                <a:latin typeface="+mn-lt"/>
                <a:ea typeface="+mn-ea"/>
              </a:defRPr>
            </a:lvl2pPr>
            <a:lvl3pPr marL="1524000" indent="-609600" algn="l" rtl="0" eaLnBrk="0" fontAlgn="base" hangingPunct="0">
              <a:spcBef>
                <a:spcPct val="20000"/>
              </a:spcBef>
              <a:spcAft>
                <a:spcPct val="0"/>
              </a:spcAft>
              <a:buAutoNum type="alphaLcPeriod"/>
              <a:defRPr sz="2400">
                <a:solidFill>
                  <a:schemeClr val="tx1"/>
                </a:solidFill>
                <a:latin typeface="+mn-lt"/>
                <a:ea typeface="+mn-ea"/>
              </a:defRPr>
            </a:lvl3pPr>
            <a:lvl4pPr marL="1879600" indent="-508000" algn="l" rtl="0" eaLnBrk="0" fontAlgn="base" hangingPunct="0">
              <a:spcBef>
                <a:spcPct val="20000"/>
              </a:spcBef>
              <a:spcAft>
                <a:spcPct val="0"/>
              </a:spcAft>
              <a:buChar char="–"/>
              <a:defRPr sz="2000">
                <a:solidFill>
                  <a:schemeClr val="tx1"/>
                </a:solidFill>
                <a:latin typeface="+mn-lt"/>
                <a:ea typeface="+mn-ea"/>
              </a:defRPr>
            </a:lvl4pPr>
            <a:lvl5pPr marL="2336800" indent="-508000" algn="l" rtl="0" eaLnBrk="0" fontAlgn="base" hangingPunct="0">
              <a:spcBef>
                <a:spcPct val="20000"/>
              </a:spcBef>
              <a:spcAft>
                <a:spcPct val="0"/>
              </a:spcAft>
              <a:buChar char="»"/>
              <a:defRPr sz="2000">
                <a:solidFill>
                  <a:schemeClr val="tx1"/>
                </a:solidFill>
                <a:latin typeface="+mn-lt"/>
                <a:ea typeface="+mn-ea"/>
              </a:defRPr>
            </a:lvl5pPr>
            <a:lvl6pPr marL="2794000" indent="-508000" algn="l" rtl="0" fontAlgn="base">
              <a:spcBef>
                <a:spcPct val="20000"/>
              </a:spcBef>
              <a:spcAft>
                <a:spcPct val="0"/>
              </a:spcAft>
              <a:buChar char="»"/>
              <a:defRPr sz="2000">
                <a:solidFill>
                  <a:schemeClr val="tx1"/>
                </a:solidFill>
                <a:latin typeface="+mn-lt"/>
                <a:ea typeface="+mn-ea"/>
              </a:defRPr>
            </a:lvl6pPr>
            <a:lvl7pPr marL="3251200" indent="-508000" algn="l" rtl="0" fontAlgn="base">
              <a:spcBef>
                <a:spcPct val="20000"/>
              </a:spcBef>
              <a:spcAft>
                <a:spcPct val="0"/>
              </a:spcAft>
              <a:buChar char="»"/>
              <a:defRPr sz="2000">
                <a:solidFill>
                  <a:schemeClr val="tx1"/>
                </a:solidFill>
                <a:latin typeface="+mn-lt"/>
                <a:ea typeface="+mn-ea"/>
              </a:defRPr>
            </a:lvl7pPr>
            <a:lvl8pPr marL="3708400" indent="-508000" algn="l" rtl="0" fontAlgn="base">
              <a:spcBef>
                <a:spcPct val="20000"/>
              </a:spcBef>
              <a:spcAft>
                <a:spcPct val="0"/>
              </a:spcAft>
              <a:buChar char="»"/>
              <a:defRPr sz="2000">
                <a:solidFill>
                  <a:schemeClr val="tx1"/>
                </a:solidFill>
                <a:latin typeface="+mn-lt"/>
                <a:ea typeface="+mn-ea"/>
              </a:defRPr>
            </a:lvl8pPr>
            <a:lvl9pPr marL="4165600" indent="-508000" algn="l" rtl="0" fontAlgn="base">
              <a:spcBef>
                <a:spcPct val="20000"/>
              </a:spcBef>
              <a:spcAft>
                <a:spcPct val="0"/>
              </a:spcAft>
              <a:buChar char="»"/>
              <a:defRPr sz="2000">
                <a:solidFill>
                  <a:schemeClr val="tx1"/>
                </a:solidFill>
                <a:latin typeface="+mn-lt"/>
                <a:ea typeface="+mn-ea"/>
              </a:defRPr>
            </a:lvl9pPr>
          </a:lstStyle>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例</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6-1】  </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用</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IsPrime</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函数判断一个数是否为素数。</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Program: EG06-01.c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Description: </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判断一个数是否为素数。</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IsPrime</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Num</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int</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j, k=</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Num</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for(j=2; j&lt;k; </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j++</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if(!(</a:t>
            </a:r>
            <a:r>
              <a:rPr kumimoji="0" lang="en-US" altLang="zh-CN" sz="2400" b="1" i="0" u="none" strike="noStrike" kern="0" cap="none" spc="0" normalizeH="0" baseline="0" noProof="0" dirty="0" err="1">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Num%j</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0;</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     return 1;</a:t>
            </a:r>
          </a:p>
          <a:p>
            <a:pPr marL="812800" marR="0" lvl="0" indent="-812800" algn="l" defTabSz="914400" rtl="0" eaLnBrk="1" fontAlgn="base" latinLnBrk="0" hangingPunct="1">
              <a:lnSpc>
                <a:spcPct val="8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a:ea typeface="宋体"/>
                <a:cs typeface="+mn-cs"/>
                <a:sym typeface="Wingdings 2" pitchFamily="18" charset="2"/>
              </a:rPr>
              <a:t>}</a:t>
            </a:r>
          </a:p>
        </p:txBody>
      </p:sp>
      <p:sp>
        <p:nvSpPr>
          <p:cNvPr id="6" name="Rectangle 5"/>
          <p:cNvSpPr>
            <a:spLocks noChangeArrowheads="1"/>
          </p:cNvSpPr>
          <p:nvPr/>
        </p:nvSpPr>
        <p:spPr bwMode="auto">
          <a:xfrm>
            <a:off x="287338" y="4940300"/>
            <a:ext cx="9687935" cy="1938992"/>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函数类型</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存储类型＋数据类型</a:t>
            </a:r>
          </a:p>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存储类型：</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extern(</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缺省</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static</a:t>
            </a:r>
          </a:p>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数据类型：函数返回值类型，缺省</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int</a:t>
            </a: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型，无返回值</a:t>
            </a:r>
            <a:r>
              <a:rPr kumimoji="1"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void</a:t>
            </a:r>
          </a:p>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kumimoji="1"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形参不得重名或重复说明，彼此之间用，分隔，形参类型应与实参类型一致，个数相同</a:t>
            </a:r>
          </a:p>
        </p:txBody>
      </p:sp>
      <p:sp>
        <p:nvSpPr>
          <p:cNvPr id="7" name="AutoShape 25"/>
          <p:cNvSpPr>
            <a:spLocks noChangeArrowheads="1"/>
          </p:cNvSpPr>
          <p:nvPr/>
        </p:nvSpPr>
        <p:spPr bwMode="auto">
          <a:xfrm>
            <a:off x="6535594" y="1591370"/>
            <a:ext cx="3049010" cy="1168539"/>
          </a:xfrm>
          <a:prstGeom prst="wedgeEllipseCallout">
            <a:avLst>
              <a:gd name="adj1" fmla="val -93006"/>
              <a:gd name="adj2" fmla="val 70373"/>
            </a:avLst>
          </a:prstGeom>
          <a:solidFill>
            <a:srgbClr val="FFFFFF"/>
          </a:solidFill>
          <a:ln w="38100">
            <a:solidFill>
              <a:srgbClr val="339966"/>
            </a:solidFill>
            <a:miter lim="800000"/>
            <a:headEnd/>
            <a:tailEnd/>
          </a:ln>
        </p:spPr>
        <p:txBody>
          <a:bodyPr wrap="square" anchor="ctr">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dirty="0" err="1">
                <a:latin typeface="Times New Roman" panose="02020603050405020304" pitchFamily="18" charset="0"/>
              </a:rPr>
              <a:t>Num</a:t>
            </a:r>
            <a:r>
              <a:rPr kumimoji="1" lang="en-US" altLang="zh-CN" sz="2400" dirty="0">
                <a:latin typeface="Times New Roman" panose="02020603050405020304" pitchFamily="18" charset="0"/>
              </a:rPr>
              <a:t>/2</a:t>
            </a:r>
            <a:r>
              <a:rPr kumimoji="1" lang="zh-CN" altLang="en-US" sz="2400" dirty="0">
                <a:latin typeface="Times New Roman" panose="02020603050405020304" pitchFamily="18" charset="0"/>
              </a:rPr>
              <a:t>、  </a:t>
            </a:r>
            <a:r>
              <a:rPr kumimoji="1" lang="en-US" altLang="zh-CN" sz="2400" dirty="0" err="1">
                <a:latin typeface="Times New Roman" panose="02020603050405020304" pitchFamily="18" charset="0"/>
              </a:rPr>
              <a:t>sqrt</a:t>
            </a:r>
            <a:r>
              <a:rPr kumimoji="1" lang="en-US" altLang="zh-CN" sz="2400" dirty="0">
                <a:latin typeface="Times New Roman" panose="02020603050405020304" pitchFamily="18" charset="0"/>
              </a:rPr>
              <a:t>(</a:t>
            </a:r>
            <a:r>
              <a:rPr kumimoji="1" lang="en-US" altLang="zh-CN" sz="2400" dirty="0" err="1">
                <a:latin typeface="Times New Roman" panose="02020603050405020304" pitchFamily="18" charset="0"/>
              </a:rPr>
              <a:t>Num</a:t>
            </a:r>
            <a:r>
              <a:rPr kumimoji="1" lang="en-US" altLang="zh-CN" sz="2400" dirty="0">
                <a:latin typeface="Times New Roman" panose="02020603050405020304" pitchFamily="18" charset="0"/>
              </a:rPr>
              <a:t>)</a:t>
            </a:r>
            <a:endParaRPr kumimoji="1" lang="zh-CN" altLang="en-US" sz="2400" dirty="0">
              <a:latin typeface="Times New Roman" panose="02020603050405020304" pitchFamily="18" charset="0"/>
            </a:endParaRPr>
          </a:p>
        </p:txBody>
      </p:sp>
    </p:spTree>
    <p:extLst>
      <p:ext uri="{BB962C8B-B14F-4D97-AF65-F5344CB8AC3E}">
        <p14:creationId xmlns:p14="http://schemas.microsoft.com/office/powerpoint/2010/main" val="864125465"/>
      </p:ext>
    </p:extLst>
  </p:cSld>
  <p:clrMapOvr>
    <a:masterClrMapping/>
  </p:clrMapOvr>
  <p:transition>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431800" y="1125538"/>
            <a:ext cx="8920018"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b="1">
                <a:solidFill>
                  <a:schemeClr val="tx1"/>
                </a:solidFill>
                <a:latin typeface="Arial" panose="020B0604020202020204" pitchFamily="34" charset="0"/>
                <a:ea typeface="宋体" panose="02010600030101010101" pitchFamily="2" charset="-122"/>
                <a:sym typeface="Wingdings 2" panose="05020102010507070707" pitchFamily="18" charset="2"/>
              </a:defRPr>
            </a:lvl1pPr>
            <a:lvl2pPr marL="742950" indent="-285750">
              <a:spcBef>
                <a:spcPct val="20000"/>
              </a:spcBef>
              <a:buAutoNum type="ea1JpnChsDbPeriod"/>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AutoNum type="alphaLcPeriod"/>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二</a:t>
            </a:r>
            <a:r>
              <a:rPr kumimoji="0" lang="en-US" altLang="zh-CN"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函数说明：</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type </a:t>
            </a:r>
            <a:r>
              <a:rPr kumimoji="0" lang="en-US" altLang="zh-CN" sz="24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functionname</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type [var],……]</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sym typeface="Wingdings 2" panose="05020102010507070707" pitchFamily="18" charset="2"/>
              </a:rPr>
              <a:t>；</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告诉编译系统函数类型、参数个数及类型，以便检验</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说明：</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1.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库函数通过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#include &lt;*.h&gt;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形式说明；</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2</a:t>
            </a: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用户</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自定义函数在调用前必须说明，除非</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被调用函数定义出现在调用函数之前</a:t>
            </a: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lang="en-US" altLang="zh-CN" sz="2400" kern="0" dirty="0">
                <a:solidFill>
                  <a:srgbClr val="000000"/>
                </a:solidFill>
              </a:rPr>
              <a:t>b</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 </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已在程序开始</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函数外部</a:t>
            </a:r>
            <a:r>
              <a:rPr kumimoji="0" lang="en-US" altLang="zh-CN"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a:t>
            </a:r>
            <a:r>
              <a:rPr kumimoji="0" lang="zh-CN" altLang="en-US" sz="2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sym typeface="Wingdings 2" panose="05020102010507070707" pitchFamily="18" charset="2"/>
              </a:rPr>
              <a:t>调用之前加以说明。</a:t>
            </a:r>
          </a:p>
        </p:txBody>
      </p:sp>
    </p:spTree>
    <p:extLst>
      <p:ext uri="{BB962C8B-B14F-4D97-AF65-F5344CB8AC3E}">
        <p14:creationId xmlns:p14="http://schemas.microsoft.com/office/powerpoint/2010/main" val="3159926633"/>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4902</TotalTime>
  <Words>7526</Words>
  <Application>Microsoft Office PowerPoint</Application>
  <PresentationFormat>宽屏</PresentationFormat>
  <Paragraphs>925</Paragraphs>
  <Slides>60</Slides>
  <Notes>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81" baseType="lpstr">
      <vt:lpstr>微软雅黑</vt:lpstr>
      <vt:lpstr>Wingdings</vt:lpstr>
      <vt:lpstr>Tahoma</vt:lpstr>
      <vt:lpstr>Calibri</vt:lpstr>
      <vt:lpstr>隶书</vt:lpstr>
      <vt:lpstr>楷体_GB2312</vt:lpstr>
      <vt:lpstr>MingLiU</vt:lpstr>
      <vt:lpstr>SimSun</vt:lpstr>
      <vt:lpstr>幼圆</vt:lpstr>
      <vt:lpstr>SimSun</vt:lpstr>
      <vt:lpstr>Arial</vt:lpstr>
      <vt:lpstr>等线 Light</vt:lpstr>
      <vt:lpstr>Wingdings 2</vt:lpstr>
      <vt:lpstr>Yu Gothic UI</vt:lpstr>
      <vt:lpstr>Times New Roman</vt:lpstr>
      <vt:lpstr>等线</vt:lpstr>
      <vt:lpstr>黑体</vt:lpstr>
      <vt:lpstr>Arial Black</vt:lpstr>
      <vt:lpstr>Office 主题​​</vt:lpstr>
      <vt:lpstr>PhotoImpact</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User</cp:lastModifiedBy>
  <cp:revision>369</cp:revision>
  <dcterms:created xsi:type="dcterms:W3CDTF">2016-03-06T12:02:16Z</dcterms:created>
  <dcterms:modified xsi:type="dcterms:W3CDTF">2023-06-14T12:14:21Z</dcterms:modified>
</cp:coreProperties>
</file>